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7" r:id="rId12"/>
    <p:sldId id="275" r:id="rId13"/>
    <p:sldId id="276" r:id="rId14"/>
    <p:sldId id="285" r:id="rId15"/>
    <p:sldId id="278" r:id="rId16"/>
    <p:sldId id="279" r:id="rId17"/>
    <p:sldId id="282" r:id="rId18"/>
    <p:sldId id="284" r:id="rId19"/>
    <p:sldId id="283" r:id="rId20"/>
    <p:sldId id="280" r:id="rId21"/>
    <p:sldId id="281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86" r:id="rId32"/>
    <p:sldId id="266" r:id="rId33"/>
    <p:sldId id="300" r:id="rId34"/>
    <p:sldId id="301" r:id="rId35"/>
    <p:sldId id="288" r:id="rId36"/>
    <p:sldId id="299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0"/>
  </p:normalViewPr>
  <p:slideViewPr>
    <p:cSldViewPr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s.san.gva.es\dfs_SSCC\DATOS\DGAS\OASM\33_DATOS%20ACTUALIZADOS\Suicidio%202021%20INE%20IVE\Su&#239;cidi%2016-20%20per%20edat%20i%20sex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s.san.gva.es\dfs_SSCC\DATOS\DGAS\OASM\33_DATOS%20ACTUALIZADOS\Suicidio%202021%20INE%20IVE\Su&#239;cidi%2016-20%20per%20edat%20i%20sex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cs.san.gva.es\dfs_SSCC\DATOS\DGAS\OASM\33_DATOS%20ACTUALIZADOS\Suicidio%202021%20INE%20IVE\Su&#239;cidi%2016-20%20per%20edat%20i%20sex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x-none" sz="2400" b="1" dirty="0" err="1"/>
              <a:t>Evolución</a:t>
            </a:r>
            <a:r>
              <a:rPr lang="x-none" sz="2400" b="1" baseline="0" dirty="0"/>
              <a:t> </a:t>
            </a:r>
            <a:r>
              <a:rPr lang="x-none" sz="2400" b="1" baseline="0" dirty="0" err="1"/>
              <a:t>tasa</a:t>
            </a:r>
            <a:r>
              <a:rPr lang="x-none" sz="2400" b="1" baseline="0" dirty="0"/>
              <a:t> de </a:t>
            </a:r>
            <a:r>
              <a:rPr lang="x-none" sz="2400" b="1" baseline="0" dirty="0" err="1"/>
              <a:t>suicidios</a:t>
            </a:r>
            <a:r>
              <a:rPr lang="x-none" sz="2400" b="1" baseline="0" dirty="0"/>
              <a:t> por sexo. CV</a:t>
            </a:r>
            <a:endParaRPr lang="x-none" sz="2400" b="1" dirty="0"/>
          </a:p>
        </c:rich>
      </c:tx>
      <c:layout>
        <c:manualLayout>
          <c:xMode val="edge"/>
          <c:yMode val="edge"/>
          <c:x val="0.20205918854544619"/>
          <c:y val="4.6299639546223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6.5548552026611501E-2"/>
          <c:y val="0.26365740740740745"/>
          <c:w val="0.90436967378178501"/>
          <c:h val="0.55081765820939044"/>
        </c:manualLayout>
      </c:layout>
      <c:lineChart>
        <c:grouping val="standard"/>
        <c:varyColors val="0"/>
        <c:ser>
          <c:idx val="0"/>
          <c:order val="0"/>
          <c:tx>
            <c:strRef>
              <c:f>'Global Suïcidis evolució'!$A$65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'Global Suïcidis evolució'!$B$64:$F$64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'Global Suïcidis evolució'!$B$65:$F$65</c:f>
              <c:numCache>
                <c:formatCode>#,##0.00</c:formatCode>
                <c:ptCount val="5"/>
                <c:pt idx="0">
                  <c:v>6.8121714039641974</c:v>
                </c:pt>
                <c:pt idx="1">
                  <c:v>8.04444260725856</c:v>
                </c:pt>
                <c:pt idx="2">
                  <c:v>8.0060910988036547</c:v>
                </c:pt>
                <c:pt idx="3">
                  <c:v>9.0452824932175453</c:v>
                </c:pt>
                <c:pt idx="4">
                  <c:v>8.7088944654975666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A5-A440-B1F4-FEAEE9E46F3E}"/>
            </c:ext>
          </c:extLst>
        </c:ser>
        <c:ser>
          <c:idx val="1"/>
          <c:order val="1"/>
          <c:tx>
            <c:strRef>
              <c:f>'Global Suïcidis evolució'!$A$66</c:f>
              <c:strCache>
                <c:ptCount val="1"/>
                <c:pt idx="0">
                  <c:v>Dones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'Global Suïcidis evolució'!$B$64:$F$64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'Global Suïcidis evolució'!$B$66:$F$66</c:f>
              <c:numCache>
                <c:formatCode>#,##0.00</c:formatCode>
                <c:ptCount val="5"/>
                <c:pt idx="0">
                  <c:v>3.244803607260188</c:v>
                </c:pt>
                <c:pt idx="1">
                  <c:v>4.6793561205978058</c:v>
                </c:pt>
                <c:pt idx="2">
                  <c:v>4.1067712683902613</c:v>
                </c:pt>
                <c:pt idx="3">
                  <c:v>4.0409226614942853</c:v>
                </c:pt>
                <c:pt idx="4">
                  <c:v>4.7014279803919115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A5-A440-B1F4-FEAEE9E46F3E}"/>
            </c:ext>
          </c:extLst>
        </c:ser>
        <c:ser>
          <c:idx val="2"/>
          <c:order val="2"/>
          <c:tx>
            <c:strRef>
              <c:f>'Global Suïcidis evolució'!$A$67</c:f>
              <c:strCache>
                <c:ptCount val="1"/>
                <c:pt idx="0">
                  <c:v>Homes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'Global Suïcidis evolució'!$B$64:$F$64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'Global Suïcidis evolució'!$B$67:$F$67</c:f>
              <c:numCache>
                <c:formatCode>#,##0.00</c:formatCode>
                <c:ptCount val="5"/>
                <c:pt idx="0">
                  <c:v>10.467769736979839</c:v>
                </c:pt>
                <c:pt idx="1">
                  <c:v>11.500201253521936</c:v>
                </c:pt>
                <c:pt idx="2">
                  <c:v>12.017160340910022</c:v>
                </c:pt>
                <c:pt idx="3">
                  <c:v>14.199485635873776</c:v>
                </c:pt>
                <c:pt idx="4">
                  <c:v>12.838499348991188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A5-A440-B1F4-FEAEE9E46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476544"/>
        <c:axId val="104417536"/>
      </c:lineChart>
      <c:catAx>
        <c:axId val="17047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4417536"/>
        <c:crosses val="autoZero"/>
        <c:auto val="1"/>
        <c:lblAlgn val="ctr"/>
        <c:lblOffset val="100"/>
        <c:noMultiLvlLbl val="0"/>
      </c:catAx>
      <c:valAx>
        <c:axId val="10441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047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0" i="0" baseline="0" dirty="0">
                <a:effectLst/>
              </a:rPr>
              <a:t>Evolución tasa de suicidios por edad. CV</a:t>
            </a:r>
            <a:endParaRPr lang="es-ES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1953823012443435E-2"/>
          <c:y val="0.22814213430618779"/>
          <c:w val="0.89360112119108648"/>
          <c:h val="0.5812915234575825"/>
        </c:manualLayout>
      </c:layout>
      <c:lineChart>
        <c:grouping val="standard"/>
        <c:varyColors val="0"/>
        <c:ser>
          <c:idx val="0"/>
          <c:order val="0"/>
          <c:tx>
            <c:strRef>
              <c:f>'Evolucio per edat'!$R$35</c:f>
              <c:strCache>
                <c:ptCount val="1"/>
                <c:pt idx="0">
                  <c:v>&lt;15 anys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'Evolucio per edat'!$Q$36:$Q$40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'Evolucio per edat'!$R$36:$R$40</c:f>
              <c:numCache>
                <c:formatCode>#,##0.00</c:formatCode>
                <c:ptCount val="5"/>
                <c:pt idx="0">
                  <c:v>0.17</c:v>
                </c:pt>
                <c:pt idx="1">
                  <c:v>0.19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9-483A-829E-6B934D15C552}"/>
            </c:ext>
          </c:extLst>
        </c:ser>
        <c:ser>
          <c:idx val="1"/>
          <c:order val="1"/>
          <c:tx>
            <c:strRef>
              <c:f>'Evolucio per edat'!$S$35</c:f>
              <c:strCache>
                <c:ptCount val="1"/>
                <c:pt idx="0">
                  <c:v>15-29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'Evolucio per edat'!$Q$36:$Q$40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'Evolucio per edat'!$S$36:$S$40</c:f>
              <c:numCache>
                <c:formatCode>#,##0.00</c:formatCode>
                <c:ptCount val="5"/>
                <c:pt idx="0">
                  <c:v>3.51</c:v>
                </c:pt>
                <c:pt idx="1">
                  <c:v>3.9</c:v>
                </c:pt>
                <c:pt idx="2">
                  <c:v>3.81</c:v>
                </c:pt>
                <c:pt idx="3">
                  <c:v>4.2300000000000004</c:v>
                </c:pt>
                <c:pt idx="4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9-483A-829E-6B934D15C552}"/>
            </c:ext>
          </c:extLst>
        </c:ser>
        <c:ser>
          <c:idx val="2"/>
          <c:order val="2"/>
          <c:tx>
            <c:strRef>
              <c:f>'Evolucio per edat'!$T$35</c:f>
              <c:strCache>
                <c:ptCount val="1"/>
                <c:pt idx="0">
                  <c:v>30-44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'Evolucio per edat'!$Q$36:$Q$40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'Evolucio per edat'!$T$36:$T$40</c:f>
              <c:numCache>
                <c:formatCode>#,##0.00</c:formatCode>
                <c:ptCount val="5"/>
                <c:pt idx="0">
                  <c:v>7.46</c:v>
                </c:pt>
                <c:pt idx="1">
                  <c:v>7.48</c:v>
                </c:pt>
                <c:pt idx="2">
                  <c:v>6.83</c:v>
                </c:pt>
                <c:pt idx="3">
                  <c:v>7.51</c:v>
                </c:pt>
                <c:pt idx="4">
                  <c:v>7.52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29-483A-829E-6B934D15C552}"/>
            </c:ext>
          </c:extLst>
        </c:ser>
        <c:ser>
          <c:idx val="3"/>
          <c:order val="3"/>
          <c:tx>
            <c:strRef>
              <c:f>'Evolucio per edat'!$U$35</c:f>
              <c:strCache>
                <c:ptCount val="1"/>
                <c:pt idx="0">
                  <c:v>45-59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'Evolucio per edat'!$Q$36:$Q$40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'Evolucio per edat'!$U$36:$U$40</c:f>
              <c:numCache>
                <c:formatCode>#,##0.00</c:formatCode>
                <c:ptCount val="5"/>
                <c:pt idx="0">
                  <c:v>10.24</c:v>
                </c:pt>
                <c:pt idx="1">
                  <c:v>11.04</c:v>
                </c:pt>
                <c:pt idx="2">
                  <c:v>10.89</c:v>
                </c:pt>
                <c:pt idx="3">
                  <c:v>10.54</c:v>
                </c:pt>
                <c:pt idx="4">
                  <c:v>11.65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29-483A-829E-6B934D15C552}"/>
            </c:ext>
          </c:extLst>
        </c:ser>
        <c:ser>
          <c:idx val="4"/>
          <c:order val="4"/>
          <c:tx>
            <c:strRef>
              <c:f>'Evolucio per edat'!$V$35</c:f>
              <c:strCache>
                <c:ptCount val="1"/>
                <c:pt idx="0">
                  <c:v>60-74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'Evolucio per edat'!$Q$36:$Q$40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'Evolucio per edat'!$V$36:$V$40</c:f>
              <c:numCache>
                <c:formatCode>#,##0.00</c:formatCode>
                <c:ptCount val="5"/>
                <c:pt idx="0">
                  <c:v>10.81</c:v>
                </c:pt>
                <c:pt idx="1">
                  <c:v>10.28</c:v>
                </c:pt>
                <c:pt idx="2">
                  <c:v>10.24</c:v>
                </c:pt>
                <c:pt idx="3">
                  <c:v>10.09</c:v>
                </c:pt>
                <c:pt idx="4">
                  <c:v>11.29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C29-483A-829E-6B934D15C552}"/>
            </c:ext>
          </c:extLst>
        </c:ser>
        <c:ser>
          <c:idx val="5"/>
          <c:order val="5"/>
          <c:tx>
            <c:strRef>
              <c:f>'Evolucio per edat'!$W$35</c:f>
              <c:strCache>
                <c:ptCount val="1"/>
                <c:pt idx="0">
                  <c:v>&gt;74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'Evolucio per edat'!$Q$36:$Q$40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'Evolucio per edat'!$W$36:$W$40</c:f>
              <c:numCache>
                <c:formatCode>#,##0.00</c:formatCode>
                <c:ptCount val="5"/>
                <c:pt idx="0">
                  <c:v>16.13</c:v>
                </c:pt>
                <c:pt idx="1">
                  <c:v>16.399999999999999</c:v>
                </c:pt>
                <c:pt idx="2">
                  <c:v>14.91</c:v>
                </c:pt>
                <c:pt idx="3">
                  <c:v>14.88</c:v>
                </c:pt>
                <c:pt idx="4">
                  <c:v>16.739999999999998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29-483A-829E-6B934D15C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478080"/>
        <c:axId val="104415232"/>
      </c:lineChart>
      <c:catAx>
        <c:axId val="17047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4415232"/>
        <c:crosses val="autoZero"/>
        <c:auto val="1"/>
        <c:lblAlgn val="ctr"/>
        <c:lblOffset val="100"/>
        <c:noMultiLvlLbl val="0"/>
      </c:catAx>
      <c:valAx>
        <c:axId val="10441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047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x-none" sz="1800" b="0" i="0" baseline="0" dirty="0" err="1">
                <a:effectLst/>
              </a:rPr>
              <a:t>Tasa</a:t>
            </a:r>
            <a:r>
              <a:rPr lang="x-none" sz="1800" b="0" i="0" baseline="0" dirty="0">
                <a:effectLst/>
              </a:rPr>
              <a:t> de </a:t>
            </a:r>
            <a:r>
              <a:rPr lang="x-none" sz="1800" b="0" i="0" baseline="0" dirty="0" err="1">
                <a:effectLst/>
              </a:rPr>
              <a:t>suicidio</a:t>
            </a:r>
            <a:r>
              <a:rPr lang="x-none" sz="1800" b="0" i="0" baseline="0" dirty="0">
                <a:effectLst/>
              </a:rPr>
              <a:t> por sexo y </a:t>
            </a:r>
            <a:r>
              <a:rPr lang="x-none" sz="1800" b="0" i="0" baseline="0" dirty="0" err="1">
                <a:effectLst/>
              </a:rPr>
              <a:t>edad</a:t>
            </a:r>
            <a:r>
              <a:rPr lang="x-none" sz="1800" b="0" i="0" baseline="0" dirty="0">
                <a:effectLst/>
              </a:rPr>
              <a:t> (2020). CV</a:t>
            </a:r>
            <a:endParaRPr lang="es-ES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'Taxes per edat, any i sexe. Est'!$C$82:$C$83</c:f>
              <c:strCache>
                <c:ptCount val="2"/>
                <c:pt idx="0">
                  <c:v>Homes</c:v>
                </c:pt>
                <c:pt idx="1">
                  <c:v>Taxa</c:v>
                </c:pt>
              </c:strCache>
            </c:strRef>
          </c:tx>
          <c:spPr>
            <a:solidFill>
              <a:schemeClr val="accent5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'Taxes per edat, any i sexe. Est'!$A$84:$A$90</c:f>
              <c:strCache>
                <c:ptCount val="6"/>
                <c:pt idx="0">
                  <c:v>&lt;15 anys</c:v>
                </c:pt>
                <c:pt idx="1">
                  <c:v>15-29</c:v>
                </c:pt>
                <c:pt idx="2">
                  <c:v>30-44</c:v>
                </c:pt>
                <c:pt idx="3">
                  <c:v>45-59</c:v>
                </c:pt>
                <c:pt idx="4">
                  <c:v>60-74</c:v>
                </c:pt>
                <c:pt idx="5">
                  <c:v>&gt;74</c:v>
                </c:pt>
              </c:strCache>
              <c:extLst/>
            </c:strRef>
          </c:cat>
          <c:val>
            <c:numRef>
              <c:f>'Taxes per edat, any i sexe. Est'!$C$84:$C$90</c:f>
              <c:numCache>
                <c:formatCode>#,##0.00</c:formatCode>
                <c:ptCount val="6"/>
                <c:pt idx="0">
                  <c:v>0.19596211660361817</c:v>
                </c:pt>
                <c:pt idx="1">
                  <c:v>6.2260130504913205</c:v>
                </c:pt>
                <c:pt idx="2">
                  <c:v>11.469355073092757</c:v>
                </c:pt>
                <c:pt idx="3">
                  <c:v>16.835089183931665</c:v>
                </c:pt>
                <c:pt idx="4">
                  <c:v>17.520042275265705</c:v>
                </c:pt>
                <c:pt idx="5">
                  <c:v>32.096127357433353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8FC-4D51-B0AA-F69081210DCE}"/>
            </c:ext>
          </c:extLst>
        </c:ser>
        <c:ser>
          <c:idx val="3"/>
          <c:order val="3"/>
          <c:tx>
            <c:strRef>
              <c:f>'Taxes per edat, any i sexe. Est'!$E$82:$E$83</c:f>
              <c:strCache>
                <c:ptCount val="2"/>
                <c:pt idx="0">
                  <c:v>Dones</c:v>
                </c:pt>
                <c:pt idx="1">
                  <c:v>Taxa</c:v>
                </c:pt>
              </c:strCache>
            </c:strRef>
          </c:tx>
          <c:spPr>
            <a:solidFill>
              <a:schemeClr val="accent5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'Taxes per edat, any i sexe. Est'!$A$84:$A$90</c:f>
              <c:strCache>
                <c:ptCount val="6"/>
                <c:pt idx="0">
                  <c:v>&lt;15 anys</c:v>
                </c:pt>
                <c:pt idx="1">
                  <c:v>15-29</c:v>
                </c:pt>
                <c:pt idx="2">
                  <c:v>30-44</c:v>
                </c:pt>
                <c:pt idx="3">
                  <c:v>45-59</c:v>
                </c:pt>
                <c:pt idx="4">
                  <c:v>60-74</c:v>
                </c:pt>
                <c:pt idx="5">
                  <c:v>&gt;74</c:v>
                </c:pt>
              </c:strCache>
              <c:extLst/>
            </c:strRef>
          </c:cat>
          <c:val>
            <c:numRef>
              <c:f>'Taxes per edat, any i sexe. Est'!$E$84:$E$90</c:f>
              <c:numCache>
                <c:formatCode>#,##0.00</c:formatCode>
                <c:ptCount val="6"/>
                <c:pt idx="0">
                  <c:v>0.20845747720591937</c:v>
                </c:pt>
                <c:pt idx="1">
                  <c:v>2.0859467197773465</c:v>
                </c:pt>
                <c:pt idx="2">
                  <c:v>3.5518485507476738</c:v>
                </c:pt>
                <c:pt idx="3">
                  <c:v>6.4944405541897794</c:v>
                </c:pt>
                <c:pt idx="4">
                  <c:v>5.6444215460199478</c:v>
                </c:pt>
                <c:pt idx="5">
                  <c:v>6.5632793894274943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8FC-4D51-B0AA-F69081210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200896"/>
        <c:axId val="1044198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'Taxes per edat, any i sexe. Est'!$B$82:$B$83</c15:sqref>
                        </c15:formulaRef>
                      </c:ext>
                    </c:extLst>
                    <c:strCache>
                      <c:ptCount val="2"/>
                      <c:pt idx="0">
                        <c:v>Homes</c:v>
                      </c:pt>
                      <c:pt idx="1">
                        <c:v>Abso</c:v>
                      </c:pt>
                    </c:strCache>
                  </c:strRef>
                </c:tx>
                <c:spPr>
                  <a:solidFill>
                    <a:schemeClr val="accent5">
                      <a:shade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'Taxes per edat, any i sexe. Est'!$A$84:$A$90</c15:sqref>
                        </c15:formulaRef>
                      </c:ext>
                    </c:extLst>
                    <c:strCache>
                      <c:ptCount val="6"/>
                      <c:pt idx="0">
                        <c:v>&lt;15 anys</c:v>
                      </c:pt>
                      <c:pt idx="1">
                        <c:v>15-29</c:v>
                      </c:pt>
                      <c:pt idx="2">
                        <c:v>30-44</c:v>
                      </c:pt>
                      <c:pt idx="3">
                        <c:v>45-59</c:v>
                      </c:pt>
                      <c:pt idx="4">
                        <c:v>60-74</c:v>
                      </c:pt>
                      <c:pt idx="5">
                        <c:v>&gt;74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'Taxes per edat, any i sexe. Est'!$B$84:$B$90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7</c:v>
                      </c:pt>
                      <c:pt idx="1">
                        <c:v>227</c:v>
                      </c:pt>
                      <c:pt idx="2">
                        <c:v>588</c:v>
                      </c:pt>
                      <c:pt idx="3">
                        <c:v>901</c:v>
                      </c:pt>
                      <c:pt idx="4">
                        <c:v>617</c:v>
                      </c:pt>
                      <c:pt idx="5">
                        <c:v>590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8FC-4D51-B0AA-F69081210DC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'Taxes per edat, any i sexe. Est'!$D$82:$D$83</c15:sqref>
                        </c15:formulaRef>
                      </c:ext>
                    </c:extLst>
                    <c:strCache>
                      <c:ptCount val="2"/>
                      <c:pt idx="0">
                        <c:v>Dones</c:v>
                      </c:pt>
                      <c:pt idx="1">
                        <c:v>Abso</c:v>
                      </c:pt>
                    </c:strCache>
                  </c:strRef>
                </c:tx>
                <c:spPr>
                  <a:solidFill>
                    <a:schemeClr val="accent5">
                      <a:shade val="9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'Taxes per edat, any i sexe. Est'!$A$84:$A$90</c15:sqref>
                        </c15:formulaRef>
                      </c:ext>
                    </c:extLst>
                    <c:strCache>
                      <c:ptCount val="6"/>
                      <c:pt idx="0">
                        <c:v>&lt;15 anys</c:v>
                      </c:pt>
                      <c:pt idx="1">
                        <c:v>15-29</c:v>
                      </c:pt>
                      <c:pt idx="2">
                        <c:v>30-44</c:v>
                      </c:pt>
                      <c:pt idx="3">
                        <c:v>45-59</c:v>
                      </c:pt>
                      <c:pt idx="4">
                        <c:v>60-74</c:v>
                      </c:pt>
                      <c:pt idx="5">
                        <c:v>&gt;74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'Taxes per edat, any i sexe. Est'!$D$84:$D$90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7</c:v>
                      </c:pt>
                      <c:pt idx="1">
                        <c:v>73</c:v>
                      </c:pt>
                      <c:pt idx="2">
                        <c:v>181</c:v>
                      </c:pt>
                      <c:pt idx="3">
                        <c:v>349</c:v>
                      </c:pt>
                      <c:pt idx="4">
                        <c:v>219</c:v>
                      </c:pt>
                      <c:pt idx="5">
                        <c:v>182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8FC-4D51-B0AA-F69081210DCE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'Taxes per edat, any i sexe. Est'!$F$82:$F$83</c15:sqref>
                        </c15:formulaRef>
                      </c:ext>
                    </c:extLst>
                    <c:strCache>
                      <c:ptCount val="2"/>
                      <c:pt idx="0">
                        <c:v>Ambdós sexes</c:v>
                      </c:pt>
                      <c:pt idx="1">
                        <c:v>Abso</c:v>
                      </c:pt>
                    </c:strCache>
                  </c:strRef>
                </c:tx>
                <c:spPr>
                  <a:solidFill>
                    <a:schemeClr val="accent5">
                      <a:tint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'Taxes per edat, any i sexe. Est'!$A$84:$A$90</c15:sqref>
                        </c15:formulaRef>
                      </c:ext>
                    </c:extLst>
                    <c:strCache>
                      <c:ptCount val="6"/>
                      <c:pt idx="0">
                        <c:v>&lt;15 anys</c:v>
                      </c:pt>
                      <c:pt idx="1">
                        <c:v>15-29</c:v>
                      </c:pt>
                      <c:pt idx="2">
                        <c:v>30-44</c:v>
                      </c:pt>
                      <c:pt idx="3">
                        <c:v>45-59</c:v>
                      </c:pt>
                      <c:pt idx="4">
                        <c:v>60-74</c:v>
                      </c:pt>
                      <c:pt idx="5">
                        <c:v>&gt;74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'Taxes per edat, any i sexe. Est'!$F$84:$F$90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14</c:v>
                      </c:pt>
                      <c:pt idx="1">
                        <c:v>300</c:v>
                      </c:pt>
                      <c:pt idx="2">
                        <c:v>769</c:v>
                      </c:pt>
                      <c:pt idx="3">
                        <c:v>1250</c:v>
                      </c:pt>
                      <c:pt idx="4">
                        <c:v>836</c:v>
                      </c:pt>
                      <c:pt idx="5">
                        <c:v>772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8FC-4D51-B0AA-F69081210DCE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'Taxes per edat, any i sexe. Est'!$G$82:$G$83</c15:sqref>
                        </c15:formulaRef>
                      </c:ext>
                    </c:extLst>
                    <c:strCache>
                      <c:ptCount val="2"/>
                      <c:pt idx="0">
                        <c:v>Ambdós sexes</c:v>
                      </c:pt>
                      <c:pt idx="1">
                        <c:v>Taxa</c:v>
                      </c:pt>
                    </c:strCache>
                  </c:strRef>
                </c:tx>
                <c:spPr>
                  <a:solidFill>
                    <a:schemeClr val="accent5">
                      <a:tint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'Taxes per edat, any i sexe. Est'!$A$84:$A$90</c15:sqref>
                        </c15:formulaRef>
                      </c:ext>
                    </c:extLst>
                    <c:strCache>
                      <c:ptCount val="6"/>
                      <c:pt idx="0">
                        <c:v>&lt;15 anys</c:v>
                      </c:pt>
                      <c:pt idx="1">
                        <c:v>15-29</c:v>
                      </c:pt>
                      <c:pt idx="2">
                        <c:v>30-44</c:v>
                      </c:pt>
                      <c:pt idx="3">
                        <c:v>45-59</c:v>
                      </c:pt>
                      <c:pt idx="4">
                        <c:v>60-74</c:v>
                      </c:pt>
                      <c:pt idx="5">
                        <c:v>&gt;74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'Taxes per edat, any i sexe. Est'!$G$84:$G$90</c15:sqref>
                        </c15:formulaRef>
                      </c:ext>
                    </c:extLst>
                    <c:numCache>
                      <c:formatCode>#,##0.00</c:formatCode>
                      <c:ptCount val="6"/>
                      <c:pt idx="0">
                        <c:v>0.20201673304599821</c:v>
                      </c:pt>
                      <c:pt idx="1">
                        <c:v>4.1983860564321862</c:v>
                      </c:pt>
                      <c:pt idx="2">
                        <c:v>7.5225171731534761</c:v>
                      </c:pt>
                      <c:pt idx="3">
                        <c:v>11.654204282164882</c:v>
                      </c:pt>
                      <c:pt idx="4">
                        <c:v>11.294827698484305</c:v>
                      </c:pt>
                      <c:pt idx="5">
                        <c:v>16.741729758988487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8FC-4D51-B0AA-F69081210DCE}"/>
                  </c:ext>
                </c:extLst>
              </c15:ser>
            </c15:filteredBarSeries>
          </c:ext>
        </c:extLst>
      </c:barChart>
      <c:catAx>
        <c:axId val="17320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4419840"/>
        <c:crosses val="autoZero"/>
        <c:auto val="1"/>
        <c:lblAlgn val="ctr"/>
        <c:lblOffset val="100"/>
        <c:noMultiLvlLbl val="0"/>
      </c:catAx>
      <c:valAx>
        <c:axId val="10441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20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4B2DD-B7AE-4F9B-B638-5ACF672575C7}" type="doc">
      <dgm:prSet loTypeId="urn:microsoft.com/office/officeart/2005/8/layout/bList2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D7D7F8F-0B3E-486F-B1B6-52B798B5C8C8}">
      <dgm:prSet phldrT="[Texto]" custT="1"/>
      <dgm:spPr>
        <a:xfrm>
          <a:off x="313166" y="1473885"/>
          <a:ext cx="1972975" cy="633297"/>
        </a:xfrm>
        <a:solidFill>
          <a:srgbClr val="3DD743"/>
        </a:solidFill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s-ES" sz="1500" b="1">
              <a:latin typeface="Calibri"/>
              <a:ea typeface="+mn-ea"/>
              <a:cs typeface="+mn-cs"/>
            </a:rPr>
            <a:t>Ideas de suicidio </a:t>
          </a:r>
        </a:p>
      </dgm:t>
    </dgm:pt>
    <dgm:pt modelId="{69B7AA45-357F-452A-87A2-3D7EB10F03FF}" type="parTrans" cxnId="{8860065B-CC40-42BF-B88A-2B5299EAB524}">
      <dgm:prSet/>
      <dgm:spPr/>
      <dgm:t>
        <a:bodyPr/>
        <a:lstStyle/>
        <a:p>
          <a:endParaRPr lang="es-ES" b="1"/>
        </a:p>
      </dgm:t>
    </dgm:pt>
    <dgm:pt modelId="{0904EE5B-0FF7-4894-9F5F-3EC314CC16FF}" type="sibTrans" cxnId="{8860065B-CC40-42BF-B88A-2B5299EAB524}">
      <dgm:prSet/>
      <dgm:spPr/>
      <dgm:t>
        <a:bodyPr/>
        <a:lstStyle/>
        <a:p>
          <a:endParaRPr lang="es-ES" b="1"/>
        </a:p>
      </dgm:t>
    </dgm:pt>
    <dgm:pt modelId="{32768D04-F33E-4FBF-8430-091234778DDF}">
      <dgm:prSet phldrT="[Texto]" custT="1"/>
      <dgm:spPr>
        <a:xfrm>
          <a:off x="2620017" y="1473885"/>
          <a:ext cx="1972975" cy="633297"/>
        </a:xfrm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s-ES" sz="1500" b="1">
              <a:latin typeface="Calibri"/>
              <a:ea typeface="+mn-ea"/>
              <a:cs typeface="+mn-cs"/>
            </a:rPr>
            <a:t>Tentativa de</a:t>
          </a:r>
          <a:r>
            <a:rPr lang="es-ES" sz="1800" b="1">
              <a:latin typeface="Calibri"/>
              <a:ea typeface="+mn-ea"/>
              <a:cs typeface="+mn-cs"/>
            </a:rPr>
            <a:t> </a:t>
          </a:r>
          <a:r>
            <a:rPr lang="es-ES" sz="1500" b="1">
              <a:latin typeface="Calibri"/>
              <a:ea typeface="+mn-ea"/>
              <a:cs typeface="+mn-cs"/>
            </a:rPr>
            <a:t>suicidio</a:t>
          </a:r>
        </a:p>
      </dgm:t>
    </dgm:pt>
    <dgm:pt modelId="{F7C4E779-93DF-4D72-AFDE-5BE16FC29E32}" type="parTrans" cxnId="{43AA662F-870F-4DB2-8B2E-2573931205DD}">
      <dgm:prSet/>
      <dgm:spPr/>
      <dgm:t>
        <a:bodyPr/>
        <a:lstStyle/>
        <a:p>
          <a:endParaRPr lang="es-ES" b="1"/>
        </a:p>
      </dgm:t>
    </dgm:pt>
    <dgm:pt modelId="{610F1D02-00C0-4F13-87ED-0596DBF83DD1}" type="sibTrans" cxnId="{43AA662F-870F-4DB2-8B2E-2573931205DD}">
      <dgm:prSet/>
      <dgm:spPr/>
      <dgm:t>
        <a:bodyPr/>
        <a:lstStyle/>
        <a:p>
          <a:endParaRPr lang="es-ES" b="1"/>
        </a:p>
      </dgm:t>
    </dgm:pt>
    <dgm:pt modelId="{516A6059-66F5-4433-AADD-940070B89DE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xfrm>
          <a:off x="288702" y="0"/>
          <a:ext cx="1972975" cy="1472784"/>
        </a:xfrm>
        <a:sp3d z="-400500" extrusionH="63500"/>
      </dgm:spPr>
      <dgm:t>
        <a:bodyPr/>
        <a:lstStyle/>
        <a:p>
          <a:pPr algn="just"/>
          <a:r>
            <a:rPr lang="es-ES" sz="1600" b="1">
              <a:latin typeface="Calibri"/>
              <a:ea typeface="+mn-ea"/>
              <a:cs typeface="+mn-cs"/>
            </a:rPr>
            <a:t>CIE 9</a:t>
          </a:r>
        </a:p>
      </dgm:t>
    </dgm:pt>
    <dgm:pt modelId="{1F342809-86D8-48C5-879E-689E3A38B739}" type="parTrans" cxnId="{8EA7BE7F-7E41-4CF8-AE7F-0AFC41AC4D61}">
      <dgm:prSet/>
      <dgm:spPr/>
      <dgm:t>
        <a:bodyPr/>
        <a:lstStyle/>
        <a:p>
          <a:endParaRPr lang="es-ES" b="1"/>
        </a:p>
      </dgm:t>
    </dgm:pt>
    <dgm:pt modelId="{2333265C-9DA5-4BDE-91F7-24C1C6EA8BDB}" type="sibTrans" cxnId="{8EA7BE7F-7E41-4CF8-AE7F-0AFC41AC4D61}">
      <dgm:prSet/>
      <dgm:spPr/>
      <dgm:t>
        <a:bodyPr/>
        <a:lstStyle/>
        <a:p>
          <a:endParaRPr lang="es-ES" b="1"/>
        </a:p>
      </dgm:t>
    </dgm:pt>
    <dgm:pt modelId="{434B4211-CA75-419D-A25E-434077E98E75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xfrm>
          <a:off x="2725452" y="1101"/>
          <a:ext cx="1972975" cy="1472784"/>
        </a:xfrm>
        <a:sp3d z="-400500" extrusionH="63500"/>
      </dgm:spPr>
      <dgm:t>
        <a:bodyPr/>
        <a:lstStyle/>
        <a:p>
          <a:pPr>
            <a:spcAft>
              <a:spcPct val="15000"/>
            </a:spcAft>
          </a:pPr>
          <a:r>
            <a:rPr lang="es-ES" sz="1600" b="1">
              <a:latin typeface="Calibri"/>
              <a:ea typeface="+mn-ea"/>
              <a:cs typeface="+mn-cs"/>
            </a:rPr>
            <a:t>CIE 9</a:t>
          </a:r>
        </a:p>
      </dgm:t>
    </dgm:pt>
    <dgm:pt modelId="{A5062572-0B5D-476A-8ACE-9479360F43A0}" type="parTrans" cxnId="{2396F565-DF4C-49E7-85FA-DCF9B2958B60}">
      <dgm:prSet/>
      <dgm:spPr/>
      <dgm:t>
        <a:bodyPr/>
        <a:lstStyle/>
        <a:p>
          <a:endParaRPr lang="es-ES" b="1"/>
        </a:p>
      </dgm:t>
    </dgm:pt>
    <dgm:pt modelId="{B08B4279-AE8F-44A3-873B-01C0F0B82DF7}" type="sibTrans" cxnId="{2396F565-DF4C-49E7-85FA-DCF9B2958B60}">
      <dgm:prSet/>
      <dgm:spPr/>
      <dgm:t>
        <a:bodyPr/>
        <a:lstStyle/>
        <a:p>
          <a:endParaRPr lang="es-ES" b="1"/>
        </a:p>
      </dgm:t>
    </dgm:pt>
    <dgm:pt modelId="{A82D6D07-C68F-4B65-B724-B277A4CECA11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xfrm>
          <a:off x="288702" y="0"/>
          <a:ext cx="1972975" cy="1472784"/>
        </a:xfrm>
        <a:sp3d z="-400500" extrusionH="63500"/>
      </dgm:spPr>
      <dgm:t>
        <a:bodyPr/>
        <a:lstStyle/>
        <a:p>
          <a:pPr algn="ctr"/>
          <a:endParaRPr lang="es-ES" sz="2000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5D07956-2CB4-4632-B319-01E5086F6B28}" type="parTrans" cxnId="{79878F93-B37A-4BA4-82D8-EF50ACCFFC52}">
      <dgm:prSet/>
      <dgm:spPr/>
      <dgm:t>
        <a:bodyPr/>
        <a:lstStyle/>
        <a:p>
          <a:endParaRPr lang="es-ES"/>
        </a:p>
      </dgm:t>
    </dgm:pt>
    <dgm:pt modelId="{22686353-E365-464B-B9F6-26BE75778C57}" type="sibTrans" cxnId="{79878F93-B37A-4BA4-82D8-EF50ACCFFC52}">
      <dgm:prSet/>
      <dgm:spPr/>
      <dgm:t>
        <a:bodyPr/>
        <a:lstStyle/>
        <a:p>
          <a:endParaRPr lang="es-ES"/>
        </a:p>
      </dgm:t>
    </dgm:pt>
    <dgm:pt modelId="{43E0065B-CF32-4AD6-B3B8-5431D86DDB2D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xfrm>
          <a:off x="288702" y="0"/>
          <a:ext cx="1972975" cy="1472784"/>
        </a:xfrm>
        <a:sp3d z="-400500" extrusionH="63500"/>
      </dgm:spPr>
      <dgm:t>
        <a:bodyPr/>
        <a:lstStyle/>
        <a:p>
          <a:pPr algn="ctr"/>
          <a:endParaRPr lang="es-ES" sz="1800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373711B-7ADE-498D-968A-AD13E69E086C}" type="parTrans" cxnId="{878060B9-56CD-4249-A250-F05B360287BD}">
      <dgm:prSet/>
      <dgm:spPr/>
      <dgm:t>
        <a:bodyPr/>
        <a:lstStyle/>
        <a:p>
          <a:endParaRPr lang="es-ES"/>
        </a:p>
      </dgm:t>
    </dgm:pt>
    <dgm:pt modelId="{E298EA1E-11C2-43A6-A27E-7DDBD9C5BA9F}" type="sibTrans" cxnId="{878060B9-56CD-4249-A250-F05B360287BD}">
      <dgm:prSet/>
      <dgm:spPr/>
      <dgm:t>
        <a:bodyPr/>
        <a:lstStyle/>
        <a:p>
          <a:endParaRPr lang="es-ES"/>
        </a:p>
      </dgm:t>
    </dgm:pt>
    <dgm:pt modelId="{AE737D12-09F9-451F-881E-B7B60DC9266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xfrm>
          <a:off x="2725452" y="1101"/>
          <a:ext cx="1972975" cy="1472784"/>
        </a:xfrm>
        <a:sp3d z="-400500" extrusionH="63500"/>
      </dgm:spPr>
      <dgm:t>
        <a:bodyPr/>
        <a:lstStyle/>
        <a:p>
          <a:pPr>
            <a:spcAft>
              <a:spcPts val="0"/>
            </a:spcAft>
          </a:pPr>
          <a:r>
            <a:rPr lang="es-ES" sz="1200" b="1">
              <a:latin typeface="Calibri"/>
              <a:ea typeface="+mn-ea"/>
              <a:cs typeface="+mn-cs"/>
            </a:rPr>
            <a:t>INTENTO DE SUICIDIO</a:t>
          </a:r>
        </a:p>
      </dgm:t>
    </dgm:pt>
    <dgm:pt modelId="{4A911801-C2EB-4F22-B3DC-2ADC16058D4F}" type="parTrans" cxnId="{25EE6AEE-FCD8-47B8-89D2-3243E0A38092}">
      <dgm:prSet/>
      <dgm:spPr/>
      <dgm:t>
        <a:bodyPr/>
        <a:lstStyle/>
        <a:p>
          <a:endParaRPr lang="es-ES"/>
        </a:p>
      </dgm:t>
    </dgm:pt>
    <dgm:pt modelId="{87D75FF3-6E47-43C5-A3E0-6F76741CDC75}" type="sibTrans" cxnId="{25EE6AEE-FCD8-47B8-89D2-3243E0A38092}">
      <dgm:prSet/>
      <dgm:spPr/>
      <dgm:t>
        <a:bodyPr/>
        <a:lstStyle/>
        <a:p>
          <a:endParaRPr lang="es-ES"/>
        </a:p>
      </dgm:t>
    </dgm:pt>
    <dgm:pt modelId="{B1FE5671-22D7-4085-8867-8301649661E7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xfrm>
          <a:off x="2725452" y="1101"/>
          <a:ext cx="1972975" cy="1472784"/>
        </a:xfrm>
        <a:sp3d z="-400500" extrusionH="63500"/>
      </dgm:spPr>
      <dgm:t>
        <a:bodyPr/>
        <a:lstStyle/>
        <a:p>
          <a:pPr>
            <a:spcAft>
              <a:spcPct val="15000"/>
            </a:spcAft>
          </a:pPr>
          <a:r>
            <a:rPr lang="es-ES" sz="1200" b="1">
              <a:latin typeface="Calibri"/>
              <a:ea typeface="+mn-ea"/>
              <a:cs typeface="+mn-cs"/>
            </a:rPr>
            <a:t>Suicidio y lesiones auotoinflingidas E950 - E959</a:t>
          </a:r>
        </a:p>
      </dgm:t>
    </dgm:pt>
    <dgm:pt modelId="{F280147A-F16B-45FE-A85D-952C301FB900}" type="parTrans" cxnId="{4EC38933-5691-405D-A0E7-5BCCB6E36BEE}">
      <dgm:prSet/>
      <dgm:spPr/>
      <dgm:t>
        <a:bodyPr/>
        <a:lstStyle/>
        <a:p>
          <a:endParaRPr lang="es-ES"/>
        </a:p>
      </dgm:t>
    </dgm:pt>
    <dgm:pt modelId="{B01EE79F-5B7B-437E-A534-C61CF09FB6FB}" type="sibTrans" cxnId="{4EC38933-5691-405D-A0E7-5BCCB6E36BEE}">
      <dgm:prSet/>
      <dgm:spPr/>
      <dgm:t>
        <a:bodyPr/>
        <a:lstStyle/>
        <a:p>
          <a:endParaRPr lang="es-ES"/>
        </a:p>
      </dgm:t>
    </dgm:pt>
    <dgm:pt modelId="{56FD84FC-7BC5-4396-9C81-1D95D977B744}">
      <dgm:prSet custT="1"/>
      <dgm:spPr>
        <a:xfrm>
          <a:off x="288702" y="0"/>
          <a:ext cx="1972975" cy="1472784"/>
        </a:xfrm>
        <a:sp3d z="-400500" extrusionH="63500"/>
      </dgm:spPr>
      <dgm:t>
        <a:bodyPr/>
        <a:lstStyle/>
        <a:p>
          <a:pPr algn="l"/>
          <a:r>
            <a:rPr lang="es-ES" sz="1200" b="1">
              <a:latin typeface="Calibri"/>
              <a:ea typeface="+mn-ea"/>
              <a:cs typeface="+mn-cs"/>
            </a:rPr>
            <a:t>IDEAS DE SUICIDIO </a:t>
          </a:r>
          <a:r>
            <a:rPr lang="es-ES" sz="1100" b="1">
              <a:latin typeface="Calibri"/>
              <a:ea typeface="+mn-ea"/>
              <a:cs typeface="+mn-cs"/>
            </a:rPr>
            <a:t>V62.84</a:t>
          </a:r>
          <a:endParaRPr lang="es-ES" sz="1200">
            <a:latin typeface="Calibri"/>
            <a:ea typeface="+mn-ea"/>
            <a:cs typeface="+mn-cs"/>
          </a:endParaRPr>
        </a:p>
      </dgm:t>
    </dgm:pt>
    <dgm:pt modelId="{50037DDA-0456-4C43-A3F0-24EB6A853DB4}" type="parTrans" cxnId="{7CDA8ACC-633B-4A90-84A3-89C2762C346E}">
      <dgm:prSet/>
      <dgm:spPr/>
      <dgm:t>
        <a:bodyPr/>
        <a:lstStyle/>
        <a:p>
          <a:endParaRPr lang="es-ES"/>
        </a:p>
      </dgm:t>
    </dgm:pt>
    <dgm:pt modelId="{733F75B6-3E49-49C7-AB49-B4CBFEAFC0E1}" type="sibTrans" cxnId="{7CDA8ACC-633B-4A90-84A3-89C2762C346E}">
      <dgm:prSet/>
      <dgm:spPr/>
      <dgm:t>
        <a:bodyPr/>
        <a:lstStyle/>
        <a:p>
          <a:endParaRPr lang="es-ES"/>
        </a:p>
      </dgm:t>
    </dgm:pt>
    <dgm:pt modelId="{E83E6445-FD37-4F44-A973-43B3B9CCD25D}">
      <dgm:prSet custT="1"/>
      <dgm:spPr/>
      <dgm:t>
        <a:bodyPr/>
        <a:lstStyle/>
        <a:p>
          <a:r>
            <a:rPr lang="es-ES" sz="1500" b="1"/>
            <a:t>Riesgo de suicidio</a:t>
          </a:r>
        </a:p>
      </dgm:t>
    </dgm:pt>
    <dgm:pt modelId="{86EAE11C-C328-4039-BF16-14C5328DAB7B}" type="parTrans" cxnId="{0C64AB72-486C-4E0E-9914-8A865DB8C6D0}">
      <dgm:prSet/>
      <dgm:spPr/>
      <dgm:t>
        <a:bodyPr/>
        <a:lstStyle/>
        <a:p>
          <a:endParaRPr lang="es-ES"/>
        </a:p>
      </dgm:t>
    </dgm:pt>
    <dgm:pt modelId="{B722B6AE-033B-4F59-AB58-0C086E65A3E4}" type="sibTrans" cxnId="{0C64AB72-486C-4E0E-9914-8A865DB8C6D0}">
      <dgm:prSet/>
      <dgm:spPr/>
      <dgm:t>
        <a:bodyPr/>
        <a:lstStyle/>
        <a:p>
          <a:endParaRPr lang="es-ES"/>
        </a:p>
      </dgm:t>
    </dgm:pt>
    <dgm:pt modelId="{04D503F1-EE91-4C95-AEB8-D2899CDBA93A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sz="1600" b="1"/>
            <a:t>NANDA</a:t>
          </a:r>
        </a:p>
      </dgm:t>
    </dgm:pt>
    <dgm:pt modelId="{4636E33C-5995-481A-8C41-AB77BF73169B}" type="parTrans" cxnId="{E09A78E4-62FA-4078-849F-333B20455FEE}">
      <dgm:prSet/>
      <dgm:spPr/>
      <dgm:t>
        <a:bodyPr/>
        <a:lstStyle/>
        <a:p>
          <a:endParaRPr lang="es-ES"/>
        </a:p>
      </dgm:t>
    </dgm:pt>
    <dgm:pt modelId="{310A00C9-E02D-4B06-8596-64195C31F776}" type="sibTrans" cxnId="{E09A78E4-62FA-4078-849F-333B20455FEE}">
      <dgm:prSet/>
      <dgm:spPr/>
      <dgm:t>
        <a:bodyPr/>
        <a:lstStyle/>
        <a:p>
          <a:endParaRPr lang="es-ES"/>
        </a:p>
      </dgm:t>
    </dgm:pt>
    <dgm:pt modelId="{C9259B4E-454D-4643-B5CC-2313E20B7BDC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sz="1200" b="1"/>
            <a:t>RIESGO DE SUICIDIO 00150</a:t>
          </a:r>
        </a:p>
      </dgm:t>
    </dgm:pt>
    <dgm:pt modelId="{C53C5C19-EE46-4DEB-B79F-2F35D039AC18}" type="parTrans" cxnId="{8485C392-2660-4ED4-94C3-33624DB7D26C}">
      <dgm:prSet/>
      <dgm:spPr/>
      <dgm:t>
        <a:bodyPr/>
        <a:lstStyle/>
        <a:p>
          <a:endParaRPr lang="es-ES"/>
        </a:p>
      </dgm:t>
    </dgm:pt>
    <dgm:pt modelId="{96743C55-4C0F-4A62-BEC7-CF4332751A77}" type="sibTrans" cxnId="{8485C392-2660-4ED4-94C3-33624DB7D26C}">
      <dgm:prSet/>
      <dgm:spPr/>
      <dgm:t>
        <a:bodyPr/>
        <a:lstStyle/>
        <a:p>
          <a:endParaRPr lang="es-ES"/>
        </a:p>
      </dgm:t>
    </dgm:pt>
    <dgm:pt modelId="{7271EFB2-5815-4563-9994-A6CE2276EB59}" type="pres">
      <dgm:prSet presAssocID="{1884B2DD-B7AE-4F9B-B638-5ACF672575C7}" presName="diagram" presStyleCnt="0">
        <dgm:presLayoutVars>
          <dgm:dir/>
          <dgm:animLvl val="lvl"/>
          <dgm:resizeHandles val="exact"/>
        </dgm:presLayoutVars>
      </dgm:prSet>
      <dgm:spPr/>
    </dgm:pt>
    <dgm:pt modelId="{CEBB6BCD-E9B2-4B1C-8943-B6D9339F3C9C}" type="pres">
      <dgm:prSet presAssocID="{E83E6445-FD37-4F44-A973-43B3B9CCD25D}" presName="compNode" presStyleCnt="0"/>
      <dgm:spPr/>
    </dgm:pt>
    <dgm:pt modelId="{E6952800-8365-43C5-8396-4B7D1DB9A6E2}" type="pres">
      <dgm:prSet presAssocID="{E83E6445-FD37-4F44-A973-43B3B9CCD25D}" presName="childRect" presStyleLbl="bgAcc1" presStyleIdx="0" presStyleCnt="3">
        <dgm:presLayoutVars>
          <dgm:bulletEnabled val="1"/>
        </dgm:presLayoutVars>
      </dgm:prSet>
      <dgm:spPr/>
    </dgm:pt>
    <dgm:pt modelId="{D032EC2B-A88B-4F78-B873-E7C29C587348}" type="pres">
      <dgm:prSet presAssocID="{E83E6445-FD37-4F44-A973-43B3B9CCD25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B860FC7-7EB3-429C-916D-8FE285074AC7}" type="pres">
      <dgm:prSet presAssocID="{E83E6445-FD37-4F44-A973-43B3B9CCD25D}" presName="parentRect" presStyleLbl="alignNode1" presStyleIdx="0" presStyleCnt="3"/>
      <dgm:spPr/>
    </dgm:pt>
    <dgm:pt modelId="{7032B7D5-749F-4E1F-96C4-0921F8D849FB}" type="pres">
      <dgm:prSet presAssocID="{E83E6445-FD37-4F44-A973-43B3B9CCD25D}" presName="adorn" presStyleLbl="fgAccFollowNode1" presStyleIdx="0" presStyleCnt="3" custLinFactNeighborX="16503" custLinFactNeighborY="-71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9BE877E-E07E-4018-90FD-A97B6FA95919}" type="pres">
      <dgm:prSet presAssocID="{B722B6AE-033B-4F59-AB58-0C086E65A3E4}" presName="sibTrans" presStyleLbl="sibTrans2D1" presStyleIdx="0" presStyleCnt="0"/>
      <dgm:spPr/>
    </dgm:pt>
    <dgm:pt modelId="{56876A21-B218-49F8-BEED-96277B625BD4}" type="pres">
      <dgm:prSet presAssocID="{7D7D7F8F-0B3E-486F-B1B6-52B798B5C8C8}" presName="compNode" presStyleCnt="0"/>
      <dgm:spPr/>
    </dgm:pt>
    <dgm:pt modelId="{CE56DE1C-1076-4C39-A01D-8ECEDD9E8EB0}" type="pres">
      <dgm:prSet presAssocID="{7D7D7F8F-0B3E-486F-B1B6-52B798B5C8C8}" presName="childRect" presStyleLbl="bgAcc1" presStyleIdx="1" presStyleCnt="3" custLinFactNeighborX="-39" custLinFactNeighborY="-75">
        <dgm:presLayoutVars>
          <dgm:bulletEnabled val="1"/>
        </dgm:presLayoutVars>
      </dgm:prSet>
      <dgm:spPr>
        <a:prstGeom prst="round2SameRect">
          <a:avLst>
            <a:gd name="adj1" fmla="val 8000"/>
            <a:gd name="adj2" fmla="val 0"/>
          </a:avLst>
        </a:prstGeom>
      </dgm:spPr>
    </dgm:pt>
    <dgm:pt modelId="{6243B707-F562-46EA-9D1B-B155E70BCBA5}" type="pres">
      <dgm:prSet presAssocID="{7D7D7F8F-0B3E-486F-B1B6-52B798B5C8C8}" presName="parentText" presStyleLbl="node1" presStyleIdx="0" presStyleCnt="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73D56C5-B90E-44AA-A1EB-9222C571F354}" type="pres">
      <dgm:prSet presAssocID="{7D7D7F8F-0B3E-486F-B1B6-52B798B5C8C8}" presName="parentRect" presStyleLbl="alignNode1" presStyleIdx="1" presStyleCnt="3"/>
      <dgm:spPr/>
    </dgm:pt>
    <dgm:pt modelId="{81E3715E-5B31-4DA3-91D1-63749621ABC7}" type="pres">
      <dgm:prSet presAssocID="{7D7D7F8F-0B3E-486F-B1B6-52B798B5C8C8}" presName="adorn" presStyleLbl="fgAccFollowNode1" presStyleIdx="1" presStyleCnt="3"/>
      <dgm:spPr>
        <a:xfrm>
          <a:off x="1758398" y="1574479"/>
          <a:ext cx="690541" cy="69054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sp3d z="57150" extrusionH="63500" contourW="12700" prstMaterial="matte">
          <a:contourClr>
            <a:sysClr val="windowText" lastClr="000000">
              <a:tint val="20000"/>
            </a:sysClr>
          </a:contourClr>
        </a:sp3d>
      </dgm:spPr>
    </dgm:pt>
    <dgm:pt modelId="{54C5053A-EB4B-45FE-BA33-B06FBD6A9749}" type="pres">
      <dgm:prSet presAssocID="{0904EE5B-0FF7-4894-9F5F-3EC314CC16FF}" presName="sibTrans" presStyleLbl="sibTrans2D1" presStyleIdx="0" presStyleCnt="0"/>
      <dgm:spPr/>
    </dgm:pt>
    <dgm:pt modelId="{F0DD9F60-A8AA-4DF7-A62D-D582668A4C5B}" type="pres">
      <dgm:prSet presAssocID="{32768D04-F33E-4FBF-8430-091234778DDF}" presName="compNode" presStyleCnt="0"/>
      <dgm:spPr/>
    </dgm:pt>
    <dgm:pt modelId="{DC6ACDF2-DBEA-4B8E-8FB0-7E00FE7138AA}" type="pres">
      <dgm:prSet presAssocID="{32768D04-F33E-4FBF-8430-091234778DDF}" presName="childRect" presStyleLbl="bgAcc1" presStyleIdx="2" presStyleCnt="3" custLinFactNeighborX="1569" custLinFactNeighborY="-1758">
        <dgm:presLayoutVars>
          <dgm:bulletEnabled val="1"/>
        </dgm:presLayoutVars>
      </dgm:prSet>
      <dgm:spPr>
        <a:prstGeom prst="round2SameRect">
          <a:avLst>
            <a:gd name="adj1" fmla="val 8000"/>
            <a:gd name="adj2" fmla="val 0"/>
          </a:avLst>
        </a:prstGeom>
      </dgm:spPr>
    </dgm:pt>
    <dgm:pt modelId="{30F51545-455F-42B2-A5D8-2D6758570E2D}" type="pres">
      <dgm:prSet presAssocID="{32768D04-F33E-4FBF-8430-091234778DDF}" presName="parentText" presStyleLbl="node1" presStyleIdx="0" presStyleCnt="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92C70190-5437-41D1-BBB8-B6256505EE8C}" type="pres">
      <dgm:prSet presAssocID="{32768D04-F33E-4FBF-8430-091234778DDF}" presName="parentRect" presStyleLbl="alignNode1" presStyleIdx="2" presStyleCnt="3"/>
      <dgm:spPr/>
    </dgm:pt>
    <dgm:pt modelId="{399E97B8-F9F8-49E9-A48D-29F5BEC0A647}" type="pres">
      <dgm:prSet presAssocID="{32768D04-F33E-4FBF-8430-091234778DDF}" presName="adorn" presStyleLbl="fgAccFollowNode1" presStyleIdx="2" presStyleCnt="3"/>
      <dgm:spPr>
        <a:xfrm>
          <a:off x="4065248" y="1574479"/>
          <a:ext cx="690541" cy="69054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sp3d z="57150" extrusionH="63500" contourW="12700" prstMaterial="matte">
          <a:contourClr>
            <a:sysClr val="windowText" lastClr="000000">
              <a:tint val="20000"/>
            </a:sysClr>
          </a:contourClr>
        </a:sp3d>
      </dgm:spPr>
    </dgm:pt>
  </dgm:ptLst>
  <dgm:cxnLst>
    <dgm:cxn modelId="{993BB70F-FF17-42A3-9801-327EF50836C9}" type="presOf" srcId="{AE737D12-09F9-451F-881E-B7B60DC92664}" destId="{DC6ACDF2-DBEA-4B8E-8FB0-7E00FE7138AA}" srcOrd="0" destOrd="1" presId="urn:microsoft.com/office/officeart/2005/8/layout/bList2"/>
    <dgm:cxn modelId="{C41CC521-127D-4FE7-B1EC-A0D20504765E}" type="presOf" srcId="{04D503F1-EE91-4C95-AEB8-D2899CDBA93A}" destId="{E6952800-8365-43C5-8396-4B7D1DB9A6E2}" srcOrd="0" destOrd="0" presId="urn:microsoft.com/office/officeart/2005/8/layout/bList2"/>
    <dgm:cxn modelId="{820F6F23-ABDE-4897-9263-1E954ECB903F}" type="presOf" srcId="{7D7D7F8F-0B3E-486F-B1B6-52B798B5C8C8}" destId="{173D56C5-B90E-44AA-A1EB-9222C571F354}" srcOrd="1" destOrd="0" presId="urn:microsoft.com/office/officeart/2005/8/layout/bList2"/>
    <dgm:cxn modelId="{43AA662F-870F-4DB2-8B2E-2573931205DD}" srcId="{1884B2DD-B7AE-4F9B-B638-5ACF672575C7}" destId="{32768D04-F33E-4FBF-8430-091234778DDF}" srcOrd="2" destOrd="0" parTransId="{F7C4E779-93DF-4D72-AFDE-5BE16FC29E32}" sibTransId="{610F1D02-00C0-4F13-87ED-0596DBF83DD1}"/>
    <dgm:cxn modelId="{DB4ECC32-A826-4D05-A3BB-5184FE44E27B}" type="presOf" srcId="{32768D04-F33E-4FBF-8430-091234778DDF}" destId="{30F51545-455F-42B2-A5D8-2D6758570E2D}" srcOrd="0" destOrd="0" presId="urn:microsoft.com/office/officeart/2005/8/layout/bList2"/>
    <dgm:cxn modelId="{4EC38933-5691-405D-A0E7-5BCCB6E36BEE}" srcId="{32768D04-F33E-4FBF-8430-091234778DDF}" destId="{B1FE5671-22D7-4085-8867-8301649661E7}" srcOrd="2" destOrd="0" parTransId="{F280147A-F16B-45FE-A85D-952C301FB900}" sibTransId="{B01EE79F-5B7B-437E-A534-C61CF09FB6FB}"/>
    <dgm:cxn modelId="{A80C854D-2EFD-477C-B8FA-F1DB39586488}" type="presOf" srcId="{0904EE5B-0FF7-4894-9F5F-3EC314CC16FF}" destId="{54C5053A-EB4B-45FE-BA33-B06FBD6A9749}" srcOrd="0" destOrd="0" presId="urn:microsoft.com/office/officeart/2005/8/layout/bList2"/>
    <dgm:cxn modelId="{8860065B-CC40-42BF-B88A-2B5299EAB524}" srcId="{1884B2DD-B7AE-4F9B-B638-5ACF672575C7}" destId="{7D7D7F8F-0B3E-486F-B1B6-52B798B5C8C8}" srcOrd="1" destOrd="0" parTransId="{69B7AA45-357F-452A-87A2-3D7EB10F03FF}" sibTransId="{0904EE5B-0FF7-4894-9F5F-3EC314CC16FF}"/>
    <dgm:cxn modelId="{2396F565-DF4C-49E7-85FA-DCF9B2958B60}" srcId="{32768D04-F33E-4FBF-8430-091234778DDF}" destId="{434B4211-CA75-419D-A25E-434077E98E75}" srcOrd="0" destOrd="0" parTransId="{A5062572-0B5D-476A-8ACE-9479360F43A0}" sibTransId="{B08B4279-AE8F-44A3-873B-01C0F0B82DF7}"/>
    <dgm:cxn modelId="{9B51E770-AD38-4457-AF03-5D376A7F787B}" type="presOf" srcId="{56FD84FC-7BC5-4396-9C81-1D95D977B744}" destId="{CE56DE1C-1076-4C39-A01D-8ECEDD9E8EB0}" srcOrd="0" destOrd="1" presId="urn:microsoft.com/office/officeart/2005/8/layout/bList2"/>
    <dgm:cxn modelId="{0C64AB72-486C-4E0E-9914-8A865DB8C6D0}" srcId="{1884B2DD-B7AE-4F9B-B638-5ACF672575C7}" destId="{E83E6445-FD37-4F44-A973-43B3B9CCD25D}" srcOrd="0" destOrd="0" parTransId="{86EAE11C-C328-4039-BF16-14C5328DAB7B}" sibTransId="{B722B6AE-033B-4F59-AB58-0C086E65A3E4}"/>
    <dgm:cxn modelId="{68C9DA79-FDC1-49C2-8130-EE177464BF72}" type="presOf" srcId="{B1FE5671-22D7-4085-8867-8301649661E7}" destId="{DC6ACDF2-DBEA-4B8E-8FB0-7E00FE7138AA}" srcOrd="0" destOrd="2" presId="urn:microsoft.com/office/officeart/2005/8/layout/bList2"/>
    <dgm:cxn modelId="{8EA7BE7F-7E41-4CF8-AE7F-0AFC41AC4D61}" srcId="{7D7D7F8F-0B3E-486F-B1B6-52B798B5C8C8}" destId="{516A6059-66F5-4433-AADD-940070B89DE9}" srcOrd="0" destOrd="0" parTransId="{1F342809-86D8-48C5-879E-689E3A38B739}" sibTransId="{2333265C-9DA5-4BDE-91F7-24C1C6EA8BDB}"/>
    <dgm:cxn modelId="{D826D481-69D9-401F-A36F-8AE273A188B9}" type="presOf" srcId="{43E0065B-CF32-4AD6-B3B8-5431D86DDB2D}" destId="{CE56DE1C-1076-4C39-A01D-8ECEDD9E8EB0}" srcOrd="0" destOrd="2" presId="urn:microsoft.com/office/officeart/2005/8/layout/bList2"/>
    <dgm:cxn modelId="{5499C38C-3BF1-4080-B612-36CEF6DA1706}" type="presOf" srcId="{C9259B4E-454D-4643-B5CC-2313E20B7BDC}" destId="{E6952800-8365-43C5-8396-4B7D1DB9A6E2}" srcOrd="0" destOrd="1" presId="urn:microsoft.com/office/officeart/2005/8/layout/bList2"/>
    <dgm:cxn modelId="{8485C392-2660-4ED4-94C3-33624DB7D26C}" srcId="{E83E6445-FD37-4F44-A973-43B3B9CCD25D}" destId="{C9259B4E-454D-4643-B5CC-2313E20B7BDC}" srcOrd="1" destOrd="0" parTransId="{C53C5C19-EE46-4DEB-B79F-2F35D039AC18}" sibTransId="{96743C55-4C0F-4A62-BEC7-CF4332751A77}"/>
    <dgm:cxn modelId="{79878F93-B37A-4BA4-82D8-EF50ACCFFC52}" srcId="{7D7D7F8F-0B3E-486F-B1B6-52B798B5C8C8}" destId="{A82D6D07-C68F-4B65-B724-B277A4CECA11}" srcOrd="3" destOrd="0" parTransId="{65D07956-2CB4-4632-B319-01E5086F6B28}" sibTransId="{22686353-E365-464B-B9F6-26BE75778C57}"/>
    <dgm:cxn modelId="{BF886896-180E-4375-96D2-2324D36A1F34}" type="presOf" srcId="{B722B6AE-033B-4F59-AB58-0C086E65A3E4}" destId="{99BE877E-E07E-4018-90FD-A97B6FA95919}" srcOrd="0" destOrd="0" presId="urn:microsoft.com/office/officeart/2005/8/layout/bList2"/>
    <dgm:cxn modelId="{C76AE79A-A10E-495E-AF46-789E41376E19}" type="presOf" srcId="{E83E6445-FD37-4F44-A973-43B3B9CCD25D}" destId="{D032EC2B-A88B-4F78-B873-E7C29C587348}" srcOrd="0" destOrd="0" presId="urn:microsoft.com/office/officeart/2005/8/layout/bList2"/>
    <dgm:cxn modelId="{CB71109F-DB58-457D-9743-66B6F063BA80}" type="presOf" srcId="{516A6059-66F5-4433-AADD-940070B89DE9}" destId="{CE56DE1C-1076-4C39-A01D-8ECEDD9E8EB0}" srcOrd="0" destOrd="0" presId="urn:microsoft.com/office/officeart/2005/8/layout/bList2"/>
    <dgm:cxn modelId="{878060B9-56CD-4249-A250-F05B360287BD}" srcId="{7D7D7F8F-0B3E-486F-B1B6-52B798B5C8C8}" destId="{43E0065B-CF32-4AD6-B3B8-5431D86DDB2D}" srcOrd="2" destOrd="0" parTransId="{3373711B-7ADE-498D-968A-AD13E69E086C}" sibTransId="{E298EA1E-11C2-43A6-A27E-7DDBD9C5BA9F}"/>
    <dgm:cxn modelId="{13DB86BD-0F62-472B-AFA0-B830F2EC9A77}" type="presOf" srcId="{1884B2DD-B7AE-4F9B-B638-5ACF672575C7}" destId="{7271EFB2-5815-4563-9994-A6CE2276EB59}" srcOrd="0" destOrd="0" presId="urn:microsoft.com/office/officeart/2005/8/layout/bList2"/>
    <dgm:cxn modelId="{83EEC3C0-8A6F-45C3-8531-28748233A6FC}" type="presOf" srcId="{E83E6445-FD37-4F44-A973-43B3B9CCD25D}" destId="{DB860FC7-7EB3-429C-916D-8FE285074AC7}" srcOrd="1" destOrd="0" presId="urn:microsoft.com/office/officeart/2005/8/layout/bList2"/>
    <dgm:cxn modelId="{A1EE05CA-4FFF-4F86-9FD4-7E613F8E5775}" type="presOf" srcId="{434B4211-CA75-419D-A25E-434077E98E75}" destId="{DC6ACDF2-DBEA-4B8E-8FB0-7E00FE7138AA}" srcOrd="0" destOrd="0" presId="urn:microsoft.com/office/officeart/2005/8/layout/bList2"/>
    <dgm:cxn modelId="{1F1E1ACB-F831-479D-BFB9-FFD43599291B}" type="presOf" srcId="{7D7D7F8F-0B3E-486F-B1B6-52B798B5C8C8}" destId="{6243B707-F562-46EA-9D1B-B155E70BCBA5}" srcOrd="0" destOrd="0" presId="urn:microsoft.com/office/officeart/2005/8/layout/bList2"/>
    <dgm:cxn modelId="{7CDA8ACC-633B-4A90-84A3-89C2762C346E}" srcId="{7D7D7F8F-0B3E-486F-B1B6-52B798B5C8C8}" destId="{56FD84FC-7BC5-4396-9C81-1D95D977B744}" srcOrd="1" destOrd="0" parTransId="{50037DDA-0456-4C43-A3F0-24EB6A853DB4}" sibTransId="{733F75B6-3E49-49C7-AB49-B4CBFEAFC0E1}"/>
    <dgm:cxn modelId="{677800E2-8A74-4510-BFDE-CC712C84A99E}" type="presOf" srcId="{32768D04-F33E-4FBF-8430-091234778DDF}" destId="{92C70190-5437-41D1-BBB8-B6256505EE8C}" srcOrd="1" destOrd="0" presId="urn:microsoft.com/office/officeart/2005/8/layout/bList2"/>
    <dgm:cxn modelId="{E09A78E4-62FA-4078-849F-333B20455FEE}" srcId="{E83E6445-FD37-4F44-A973-43B3B9CCD25D}" destId="{04D503F1-EE91-4C95-AEB8-D2899CDBA93A}" srcOrd="0" destOrd="0" parTransId="{4636E33C-5995-481A-8C41-AB77BF73169B}" sibTransId="{310A00C9-E02D-4B06-8596-64195C31F776}"/>
    <dgm:cxn modelId="{25EE6AEE-FCD8-47B8-89D2-3243E0A38092}" srcId="{32768D04-F33E-4FBF-8430-091234778DDF}" destId="{AE737D12-09F9-451F-881E-B7B60DC92664}" srcOrd="1" destOrd="0" parTransId="{4A911801-C2EB-4F22-B3DC-2ADC16058D4F}" sibTransId="{87D75FF3-6E47-43C5-A3E0-6F76741CDC75}"/>
    <dgm:cxn modelId="{A95BEFF7-708F-4A8C-BF84-9C9B8C1F9D56}" type="presOf" srcId="{A82D6D07-C68F-4B65-B724-B277A4CECA11}" destId="{CE56DE1C-1076-4C39-A01D-8ECEDD9E8EB0}" srcOrd="0" destOrd="3" presId="urn:microsoft.com/office/officeart/2005/8/layout/bList2"/>
    <dgm:cxn modelId="{5F8E163D-6846-4801-9349-F243013065BF}" type="presParOf" srcId="{7271EFB2-5815-4563-9994-A6CE2276EB59}" destId="{CEBB6BCD-E9B2-4B1C-8943-B6D9339F3C9C}" srcOrd="0" destOrd="0" presId="urn:microsoft.com/office/officeart/2005/8/layout/bList2"/>
    <dgm:cxn modelId="{A88172C1-EC1E-4E42-8FF6-A6A7E1F95ED8}" type="presParOf" srcId="{CEBB6BCD-E9B2-4B1C-8943-B6D9339F3C9C}" destId="{E6952800-8365-43C5-8396-4B7D1DB9A6E2}" srcOrd="0" destOrd="0" presId="urn:microsoft.com/office/officeart/2005/8/layout/bList2"/>
    <dgm:cxn modelId="{552DC278-2025-4311-91E8-3F6BCBAB7131}" type="presParOf" srcId="{CEBB6BCD-E9B2-4B1C-8943-B6D9339F3C9C}" destId="{D032EC2B-A88B-4F78-B873-E7C29C587348}" srcOrd="1" destOrd="0" presId="urn:microsoft.com/office/officeart/2005/8/layout/bList2"/>
    <dgm:cxn modelId="{04079324-C3CF-47F3-8E6D-2993289C9501}" type="presParOf" srcId="{CEBB6BCD-E9B2-4B1C-8943-B6D9339F3C9C}" destId="{DB860FC7-7EB3-429C-916D-8FE285074AC7}" srcOrd="2" destOrd="0" presId="urn:microsoft.com/office/officeart/2005/8/layout/bList2"/>
    <dgm:cxn modelId="{4478E7DB-7A03-4742-A510-BEDCDFA75A5E}" type="presParOf" srcId="{CEBB6BCD-E9B2-4B1C-8943-B6D9339F3C9C}" destId="{7032B7D5-749F-4E1F-96C4-0921F8D849FB}" srcOrd="3" destOrd="0" presId="urn:microsoft.com/office/officeart/2005/8/layout/bList2"/>
    <dgm:cxn modelId="{1F4D85FE-F575-490E-8CA5-9B990A9193CB}" type="presParOf" srcId="{7271EFB2-5815-4563-9994-A6CE2276EB59}" destId="{99BE877E-E07E-4018-90FD-A97B6FA95919}" srcOrd="1" destOrd="0" presId="urn:microsoft.com/office/officeart/2005/8/layout/bList2"/>
    <dgm:cxn modelId="{366DCB59-A1DD-4AF2-9D0B-D2F4A1A20393}" type="presParOf" srcId="{7271EFB2-5815-4563-9994-A6CE2276EB59}" destId="{56876A21-B218-49F8-BEED-96277B625BD4}" srcOrd="2" destOrd="0" presId="urn:microsoft.com/office/officeart/2005/8/layout/bList2"/>
    <dgm:cxn modelId="{6ACCA014-EAC0-42FA-9ED0-1BA9A2A535A9}" type="presParOf" srcId="{56876A21-B218-49F8-BEED-96277B625BD4}" destId="{CE56DE1C-1076-4C39-A01D-8ECEDD9E8EB0}" srcOrd="0" destOrd="0" presId="urn:microsoft.com/office/officeart/2005/8/layout/bList2"/>
    <dgm:cxn modelId="{DDE1373F-7C05-4182-8F8C-5A842FA1FA26}" type="presParOf" srcId="{56876A21-B218-49F8-BEED-96277B625BD4}" destId="{6243B707-F562-46EA-9D1B-B155E70BCBA5}" srcOrd="1" destOrd="0" presId="urn:microsoft.com/office/officeart/2005/8/layout/bList2"/>
    <dgm:cxn modelId="{CD407037-F334-47F4-8226-02D953B57FAC}" type="presParOf" srcId="{56876A21-B218-49F8-BEED-96277B625BD4}" destId="{173D56C5-B90E-44AA-A1EB-9222C571F354}" srcOrd="2" destOrd="0" presId="urn:microsoft.com/office/officeart/2005/8/layout/bList2"/>
    <dgm:cxn modelId="{0FBD8DDB-13BE-418E-A8E8-E4E2D05AB071}" type="presParOf" srcId="{56876A21-B218-49F8-BEED-96277B625BD4}" destId="{81E3715E-5B31-4DA3-91D1-63749621ABC7}" srcOrd="3" destOrd="0" presId="urn:microsoft.com/office/officeart/2005/8/layout/bList2"/>
    <dgm:cxn modelId="{ACB0A7A2-8B88-4ADC-94F9-9C7016616CCA}" type="presParOf" srcId="{7271EFB2-5815-4563-9994-A6CE2276EB59}" destId="{54C5053A-EB4B-45FE-BA33-B06FBD6A9749}" srcOrd="3" destOrd="0" presId="urn:microsoft.com/office/officeart/2005/8/layout/bList2"/>
    <dgm:cxn modelId="{B9E20315-3500-4621-9C15-F7923B1D09AB}" type="presParOf" srcId="{7271EFB2-5815-4563-9994-A6CE2276EB59}" destId="{F0DD9F60-A8AA-4DF7-A62D-D582668A4C5B}" srcOrd="4" destOrd="0" presId="urn:microsoft.com/office/officeart/2005/8/layout/bList2"/>
    <dgm:cxn modelId="{D2473F2E-DB51-4687-8630-F67AD5E0B852}" type="presParOf" srcId="{F0DD9F60-A8AA-4DF7-A62D-D582668A4C5B}" destId="{DC6ACDF2-DBEA-4B8E-8FB0-7E00FE7138AA}" srcOrd="0" destOrd="0" presId="urn:microsoft.com/office/officeart/2005/8/layout/bList2"/>
    <dgm:cxn modelId="{593EE816-65B3-4EF6-8BBD-7E450E462898}" type="presParOf" srcId="{F0DD9F60-A8AA-4DF7-A62D-D582668A4C5B}" destId="{30F51545-455F-42B2-A5D8-2D6758570E2D}" srcOrd="1" destOrd="0" presId="urn:microsoft.com/office/officeart/2005/8/layout/bList2"/>
    <dgm:cxn modelId="{29937068-FCB9-4B7C-9D62-737C34CDC9B7}" type="presParOf" srcId="{F0DD9F60-A8AA-4DF7-A62D-D582668A4C5B}" destId="{92C70190-5437-41D1-BBB8-B6256505EE8C}" srcOrd="2" destOrd="0" presId="urn:microsoft.com/office/officeart/2005/8/layout/bList2"/>
    <dgm:cxn modelId="{65C4968D-4E4A-4361-B28D-8BC6C83EFAF4}" type="presParOf" srcId="{F0DD9F60-A8AA-4DF7-A62D-D582668A4C5B}" destId="{399E97B8-F9F8-49E9-A48D-29F5BEC0A64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4FA47E-BBB3-4801-9C16-1CD5A2A9A3C2}" type="doc">
      <dgm:prSet loTypeId="urn:microsoft.com/office/officeart/2005/8/layout/radial1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CA5594B-3105-4DF2-BF13-31E6D1C1F447}">
      <dgm:prSet phldrT="[Texto]"/>
      <dgm:spPr>
        <a:xfrm>
          <a:off x="1997065" y="0"/>
          <a:ext cx="1426179" cy="882518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Código suicidio</a:t>
          </a:r>
        </a:p>
      </dgm:t>
    </dgm:pt>
    <dgm:pt modelId="{DC4B94D6-AC54-4700-AA01-C36D5EC9DECE}" type="parTrans" cxnId="{076841A6-C9A0-4F2C-A787-2486A2A8FEFF}">
      <dgm:prSet/>
      <dgm:spPr/>
      <dgm:t>
        <a:bodyPr/>
        <a:lstStyle/>
        <a:p>
          <a:pPr algn="ctr"/>
          <a:endParaRPr lang="es-ES"/>
        </a:p>
      </dgm:t>
    </dgm:pt>
    <dgm:pt modelId="{0242E788-4CD9-48C1-AFCA-6FCBE30A0C03}" type="sibTrans" cxnId="{076841A6-C9A0-4F2C-A787-2486A2A8FEFF}">
      <dgm:prSet/>
      <dgm:spPr/>
      <dgm:t>
        <a:bodyPr/>
        <a:lstStyle/>
        <a:p>
          <a:pPr algn="ctr"/>
          <a:endParaRPr lang="es-ES"/>
        </a:p>
      </dgm:t>
    </dgm:pt>
    <dgm:pt modelId="{590FAD04-7157-47D2-A1D8-2C604E8388B2}">
      <dgm:prSet phldrT="[Texto]" custT="1"/>
      <dgm:spPr>
        <a:xfrm>
          <a:off x="816612" y="422038"/>
          <a:ext cx="1047374" cy="791056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es-ES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Atención inmediata</a:t>
          </a:r>
        </a:p>
      </dgm:t>
    </dgm:pt>
    <dgm:pt modelId="{17E672B0-EA55-4661-B8F6-6E8935CCA99B}" type="parTrans" cxnId="{901DE257-5201-4AEE-ABB2-250F9D15DE4C}">
      <dgm:prSet/>
      <dgm:spPr>
        <a:xfrm rot="9878364">
          <a:off x="1828259" y="637971"/>
          <a:ext cx="234328" cy="26728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pPr algn="ctr"/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5ABB751-48C5-419E-A3F5-F6E55324DACD}" type="sibTrans" cxnId="{901DE257-5201-4AEE-ABB2-250F9D15DE4C}">
      <dgm:prSet/>
      <dgm:spPr/>
      <dgm:t>
        <a:bodyPr/>
        <a:lstStyle/>
        <a:p>
          <a:pPr algn="ctr"/>
          <a:endParaRPr lang="es-ES"/>
        </a:p>
      </dgm:t>
    </dgm:pt>
    <dgm:pt modelId="{86B5DF6F-E1A3-45E4-8130-A8B0262CC453}">
      <dgm:prSet phldrT="[Texto]" custT="1"/>
      <dgm:spPr>
        <a:xfrm>
          <a:off x="4127413" y="1485849"/>
          <a:ext cx="1053441" cy="791056"/>
        </a:xfrm>
        <a:gradFill rotWithShape="0">
          <a:gsLst>
            <a:gs pos="0">
              <a:srgbClr val="4BACC6">
                <a:hueOff val="-3311292"/>
                <a:satOff val="13270"/>
                <a:lumOff val="2876"/>
                <a:alphaOff val="0"/>
                <a:shade val="51000"/>
                <a:satMod val="130000"/>
              </a:srgbClr>
            </a:gs>
            <a:gs pos="80000">
              <a:srgbClr val="4BACC6">
                <a:hueOff val="-3311292"/>
                <a:satOff val="13270"/>
                <a:lumOff val="2876"/>
                <a:alphaOff val="0"/>
                <a:shade val="93000"/>
                <a:satMod val="130000"/>
              </a:srgbClr>
            </a:gs>
            <a:gs pos="100000">
              <a:srgbClr val="4BACC6">
                <a:hueOff val="-3311292"/>
                <a:satOff val="13270"/>
                <a:lumOff val="28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es-E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Seguimiento y gestión del caso</a:t>
          </a:r>
        </a:p>
      </dgm:t>
    </dgm:pt>
    <dgm:pt modelId="{4ADA998B-9BC2-4829-BDF6-E069DC6B7B6D}" type="parTrans" cxnId="{C250867F-B199-4904-961D-C1C2305B4DF0}">
      <dgm:prSet/>
      <dgm:spPr>
        <a:xfrm rot="2191884">
          <a:off x="3031369" y="1178393"/>
          <a:ext cx="1383730" cy="26728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pPr algn="ctr"/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2328482-0B5A-4686-9003-3D8A2A97793A}" type="sibTrans" cxnId="{C250867F-B199-4904-961D-C1C2305B4DF0}">
      <dgm:prSet/>
      <dgm:spPr/>
      <dgm:t>
        <a:bodyPr/>
        <a:lstStyle/>
        <a:p>
          <a:pPr algn="ctr"/>
          <a:endParaRPr lang="es-ES"/>
        </a:p>
      </dgm:t>
    </dgm:pt>
    <dgm:pt modelId="{E047876C-DC41-4C25-91D9-5B107B640EAC}">
      <dgm:prSet phldrT="[Texto]"/>
      <dgm:spPr/>
      <dgm:t>
        <a:bodyPr/>
        <a:lstStyle/>
        <a:p>
          <a:pPr algn="ctr"/>
          <a:endParaRPr lang="es-ES"/>
        </a:p>
      </dgm:t>
    </dgm:pt>
    <dgm:pt modelId="{D46523B4-DE0A-45BD-9013-785574F8A9D3}" type="parTrans" cxnId="{7BF1AC1F-A16E-4B44-ACD2-F0321F1ED311}">
      <dgm:prSet/>
      <dgm:spPr/>
      <dgm:t>
        <a:bodyPr/>
        <a:lstStyle/>
        <a:p>
          <a:pPr algn="ctr"/>
          <a:endParaRPr lang="es-ES"/>
        </a:p>
      </dgm:t>
    </dgm:pt>
    <dgm:pt modelId="{1D472ABC-93BE-425C-B5A3-5DDFAE88D6D9}" type="sibTrans" cxnId="{7BF1AC1F-A16E-4B44-ACD2-F0321F1ED311}">
      <dgm:prSet/>
      <dgm:spPr/>
      <dgm:t>
        <a:bodyPr/>
        <a:lstStyle/>
        <a:p>
          <a:pPr algn="ctr"/>
          <a:endParaRPr lang="es-ES"/>
        </a:p>
      </dgm:t>
    </dgm:pt>
    <dgm:pt modelId="{32E0B3D0-580B-4EC4-9EDA-B495E9230781}">
      <dgm:prSet phldrT="[Texto]"/>
      <dgm:spPr/>
      <dgm:t>
        <a:bodyPr/>
        <a:lstStyle/>
        <a:p>
          <a:pPr algn="ctr"/>
          <a:endParaRPr lang="es-ES"/>
        </a:p>
      </dgm:t>
    </dgm:pt>
    <dgm:pt modelId="{0F1E841B-A70C-451F-8154-791FF2540D3E}" type="parTrans" cxnId="{91BC5FB6-F0CE-48A5-B81E-F24148F4A867}">
      <dgm:prSet/>
      <dgm:spPr/>
      <dgm:t>
        <a:bodyPr/>
        <a:lstStyle/>
        <a:p>
          <a:pPr algn="ctr"/>
          <a:endParaRPr lang="es-ES"/>
        </a:p>
      </dgm:t>
    </dgm:pt>
    <dgm:pt modelId="{CF02EA5C-9778-4393-83C0-A2B47108A1A7}" type="sibTrans" cxnId="{91BC5FB6-F0CE-48A5-B81E-F24148F4A867}">
      <dgm:prSet/>
      <dgm:spPr/>
      <dgm:t>
        <a:bodyPr/>
        <a:lstStyle/>
        <a:p>
          <a:pPr algn="ctr"/>
          <a:endParaRPr lang="es-ES"/>
        </a:p>
      </dgm:t>
    </dgm:pt>
    <dgm:pt modelId="{B72671CE-F59C-4246-9AF4-359E2E07C3D2}">
      <dgm:prSet phldrT="[Texto]"/>
      <dgm:spPr/>
      <dgm:t>
        <a:bodyPr/>
        <a:lstStyle/>
        <a:p>
          <a:pPr algn="ctr"/>
          <a:endParaRPr lang="es-ES"/>
        </a:p>
      </dgm:t>
    </dgm:pt>
    <dgm:pt modelId="{4C025C5F-6F6B-4CF0-AC00-F22708D6863D}" type="parTrans" cxnId="{37AA9B67-BFBC-4760-9B45-64F461879204}">
      <dgm:prSet/>
      <dgm:spPr/>
      <dgm:t>
        <a:bodyPr/>
        <a:lstStyle/>
        <a:p>
          <a:pPr algn="ctr"/>
          <a:endParaRPr lang="es-ES"/>
        </a:p>
      </dgm:t>
    </dgm:pt>
    <dgm:pt modelId="{CD7016CF-CEB6-4A34-BAB0-E0A371188770}" type="sibTrans" cxnId="{37AA9B67-BFBC-4760-9B45-64F461879204}">
      <dgm:prSet/>
      <dgm:spPr/>
      <dgm:t>
        <a:bodyPr/>
        <a:lstStyle/>
        <a:p>
          <a:pPr algn="ctr"/>
          <a:endParaRPr lang="es-ES"/>
        </a:p>
      </dgm:t>
    </dgm:pt>
    <dgm:pt modelId="{3D134A05-B8B5-4BBB-90F8-310091F7AE58}">
      <dgm:prSet phldrT="[Texto]"/>
      <dgm:spPr/>
      <dgm:t>
        <a:bodyPr/>
        <a:lstStyle/>
        <a:p>
          <a:pPr algn="ctr"/>
          <a:endParaRPr lang="es-ES"/>
        </a:p>
      </dgm:t>
    </dgm:pt>
    <dgm:pt modelId="{CA272C5A-C3B7-4A66-8AB6-FB36694C8695}" type="parTrans" cxnId="{3119CE27-DF6A-4463-99A8-DA5CBF8379E6}">
      <dgm:prSet/>
      <dgm:spPr/>
      <dgm:t>
        <a:bodyPr/>
        <a:lstStyle/>
        <a:p>
          <a:pPr algn="ctr"/>
          <a:endParaRPr lang="es-ES"/>
        </a:p>
      </dgm:t>
    </dgm:pt>
    <dgm:pt modelId="{A931D8D5-F007-432E-865E-6C4B9E82171C}" type="sibTrans" cxnId="{3119CE27-DF6A-4463-99A8-DA5CBF8379E6}">
      <dgm:prSet/>
      <dgm:spPr/>
      <dgm:t>
        <a:bodyPr/>
        <a:lstStyle/>
        <a:p>
          <a:pPr algn="ctr"/>
          <a:endParaRPr lang="es-ES"/>
        </a:p>
      </dgm:t>
    </dgm:pt>
    <dgm:pt modelId="{D45D4687-EFAC-491C-93C6-DBAED4650BC9}">
      <dgm:prSet phldrT="[Texto]"/>
      <dgm:spPr/>
      <dgm:t>
        <a:bodyPr/>
        <a:lstStyle/>
        <a:p>
          <a:pPr algn="ctr"/>
          <a:endParaRPr lang="es-ES"/>
        </a:p>
      </dgm:t>
    </dgm:pt>
    <dgm:pt modelId="{D0D784E3-C80F-40F2-A442-6D20FB74CD68}" type="parTrans" cxnId="{37FAEC1E-3DC6-4197-AD51-79F43F48CE1A}">
      <dgm:prSet/>
      <dgm:spPr/>
      <dgm:t>
        <a:bodyPr/>
        <a:lstStyle/>
        <a:p>
          <a:pPr algn="ctr"/>
          <a:endParaRPr lang="es-ES"/>
        </a:p>
      </dgm:t>
    </dgm:pt>
    <dgm:pt modelId="{7583AAA0-350E-4641-9776-2606CF602CBB}" type="sibTrans" cxnId="{37FAEC1E-3DC6-4197-AD51-79F43F48CE1A}">
      <dgm:prSet/>
      <dgm:spPr/>
      <dgm:t>
        <a:bodyPr/>
        <a:lstStyle/>
        <a:p>
          <a:pPr algn="ctr"/>
          <a:endParaRPr lang="es-ES"/>
        </a:p>
      </dgm:t>
    </dgm:pt>
    <dgm:pt modelId="{A0A0109D-5F8F-48D0-8D3C-8A94D4D4735E}">
      <dgm:prSet phldrT="[Texto]"/>
      <dgm:spPr/>
      <dgm:t>
        <a:bodyPr/>
        <a:lstStyle/>
        <a:p>
          <a:pPr algn="ctr"/>
          <a:endParaRPr lang="es-ES"/>
        </a:p>
      </dgm:t>
    </dgm:pt>
    <dgm:pt modelId="{5B3B5505-E201-4B8B-8C6C-8386DCB90EBE}" type="parTrans" cxnId="{6C67A6ED-E4F4-4730-832B-641AC67A558F}">
      <dgm:prSet/>
      <dgm:spPr/>
      <dgm:t>
        <a:bodyPr/>
        <a:lstStyle/>
        <a:p>
          <a:pPr algn="ctr"/>
          <a:endParaRPr lang="es-ES"/>
        </a:p>
      </dgm:t>
    </dgm:pt>
    <dgm:pt modelId="{D366F33C-AFAE-46E1-A0C9-A4E30ABC10F1}" type="sibTrans" cxnId="{6C67A6ED-E4F4-4730-832B-641AC67A558F}">
      <dgm:prSet/>
      <dgm:spPr/>
      <dgm:t>
        <a:bodyPr/>
        <a:lstStyle/>
        <a:p>
          <a:pPr algn="ctr"/>
          <a:endParaRPr lang="es-ES"/>
        </a:p>
      </dgm:t>
    </dgm:pt>
    <dgm:pt modelId="{9AA596B3-CC36-4F4C-A920-1D04AD9D38CB}">
      <dgm:prSet custT="1"/>
      <dgm:spPr>
        <a:xfrm>
          <a:off x="1774631" y="1712163"/>
          <a:ext cx="791056" cy="791056"/>
        </a:xfrm>
        <a:gradFill rotWithShape="0">
          <a:gsLst>
            <a:gs pos="0">
              <a:srgbClr val="4BACC6">
                <a:hueOff val="-6622584"/>
                <a:satOff val="26541"/>
                <a:lumOff val="5752"/>
                <a:alphaOff val="0"/>
                <a:shade val="51000"/>
                <a:satMod val="130000"/>
              </a:srgbClr>
            </a:gs>
            <a:gs pos="80000">
              <a:srgbClr val="4BACC6">
                <a:hueOff val="-6622584"/>
                <a:satOff val="26541"/>
                <a:lumOff val="5752"/>
                <a:alphaOff val="0"/>
                <a:shade val="93000"/>
                <a:satMod val="130000"/>
              </a:srgbClr>
            </a:gs>
            <a:gs pos="100000">
              <a:srgbClr val="4BACC6">
                <a:hueOff val="-6622584"/>
                <a:satOff val="26541"/>
                <a:lumOff val="57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es-E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Atención antes de 72 horas </a:t>
          </a:r>
        </a:p>
      </dgm:t>
    </dgm:pt>
    <dgm:pt modelId="{B119AAAA-7B42-465C-BEAF-DF5BD548BD84}" type="parTrans" cxnId="{662F9E85-7D81-437D-ADA1-B6D5B1D7E344}">
      <dgm:prSet/>
      <dgm:spPr>
        <a:xfrm rot="6477273">
          <a:off x="1980314" y="1289301"/>
          <a:ext cx="901416" cy="26728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pPr algn="ctr"/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7F2D25B-1DA4-4249-AFBA-912FBAAAAEBD}" type="sibTrans" cxnId="{662F9E85-7D81-437D-ADA1-B6D5B1D7E344}">
      <dgm:prSet/>
      <dgm:spPr/>
      <dgm:t>
        <a:bodyPr/>
        <a:lstStyle/>
        <a:p>
          <a:pPr algn="ctr"/>
          <a:endParaRPr lang="es-ES"/>
        </a:p>
      </dgm:t>
    </dgm:pt>
    <dgm:pt modelId="{27D81E4F-F938-4C5F-8027-BC9CCE6B79BC}">
      <dgm:prSet custT="1"/>
      <dgm:spPr>
        <a:xfrm>
          <a:off x="2870790" y="1959836"/>
          <a:ext cx="791056" cy="791056"/>
        </a:xfr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es-ES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Plan de gestión del riesgo </a:t>
          </a:r>
        </a:p>
      </dgm:t>
    </dgm:pt>
    <dgm:pt modelId="{E145EAA1-7541-4895-ADA1-3B9A37F05E62}" type="parTrans" cxnId="{1A73B15D-CFB7-41D2-A682-ECA43E5C5C84}">
      <dgm:prSet/>
      <dgm:spPr>
        <a:xfrm rot="4427893">
          <a:off x="2423409" y="1412185"/>
          <a:ext cx="1145483" cy="26728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pPr algn="ctr"/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77BD65A-AC61-4044-8668-A20EFCBF93E3}" type="sibTrans" cxnId="{1A73B15D-CFB7-41D2-A682-ECA43E5C5C84}">
      <dgm:prSet/>
      <dgm:spPr/>
      <dgm:t>
        <a:bodyPr/>
        <a:lstStyle/>
        <a:p>
          <a:pPr algn="ctr"/>
          <a:endParaRPr lang="es-ES"/>
        </a:p>
      </dgm:t>
    </dgm:pt>
    <dgm:pt modelId="{4795B47A-16F3-4714-8C61-44BAFC9FBB79}" type="pres">
      <dgm:prSet presAssocID="{4A4FA47E-BBB3-4801-9C16-1CD5A2A9A3C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5D423B-C775-480F-9A2F-B7F7A9E7F115}" type="pres">
      <dgm:prSet presAssocID="{2CA5594B-3105-4DF2-BF13-31E6D1C1F447}" presName="centerShape" presStyleLbl="node0" presStyleIdx="0" presStyleCnt="1" custScaleX="180288" custScaleY="111562" custLinFactNeighborX="5442" custLinFactNeighborY="-48359"/>
      <dgm:spPr>
        <a:prstGeom prst="ellipse">
          <a:avLst/>
        </a:prstGeom>
      </dgm:spPr>
    </dgm:pt>
    <dgm:pt modelId="{7E9A21C7-8490-4353-AE71-6C66B6FBBE02}" type="pres">
      <dgm:prSet presAssocID="{17E672B0-EA55-4661-B8F6-6E8935CCA99B}" presName="Name9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234669" y="19272"/>
              </a:lnTo>
            </a:path>
          </a:pathLst>
        </a:custGeom>
      </dgm:spPr>
    </dgm:pt>
    <dgm:pt modelId="{DBF79666-2BB7-48AD-9B06-A31742728FCF}" type="pres">
      <dgm:prSet presAssocID="{17E672B0-EA55-4661-B8F6-6E8935CCA99B}" presName="connTx" presStyleLbl="parChTrans1D2" presStyleIdx="0" presStyleCnt="4"/>
      <dgm:spPr/>
    </dgm:pt>
    <dgm:pt modelId="{9172FA9E-7BF1-435E-83B1-463140E64CD1}" type="pres">
      <dgm:prSet presAssocID="{590FAD04-7157-47D2-A1D8-2C604E8388B2}" presName="node" presStyleLbl="node1" presStyleIdx="0" presStyleCnt="4" custScaleX="132402" custRadScaleRad="131863" custRadScaleInc="-140541">
        <dgm:presLayoutVars>
          <dgm:bulletEnabled val="1"/>
        </dgm:presLayoutVars>
      </dgm:prSet>
      <dgm:spPr>
        <a:prstGeom prst="ellipse">
          <a:avLst/>
        </a:prstGeom>
      </dgm:spPr>
    </dgm:pt>
    <dgm:pt modelId="{FB120A0B-E94B-43E0-8A42-30C4231E2EF1}" type="pres">
      <dgm:prSet presAssocID="{4ADA998B-9BC2-4829-BDF6-E069DC6B7B6D}" presName="Name9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1273061" y="19272"/>
              </a:lnTo>
            </a:path>
          </a:pathLst>
        </a:custGeom>
      </dgm:spPr>
    </dgm:pt>
    <dgm:pt modelId="{05A3AEE4-4734-44A9-8220-61366A7C2687}" type="pres">
      <dgm:prSet presAssocID="{4ADA998B-9BC2-4829-BDF6-E069DC6B7B6D}" presName="connTx" presStyleLbl="parChTrans1D2" presStyleIdx="1" presStyleCnt="4"/>
      <dgm:spPr/>
    </dgm:pt>
    <dgm:pt modelId="{8E7FA581-CD03-40DE-8137-80C8C1169770}" type="pres">
      <dgm:prSet presAssocID="{86B5DF6F-E1A3-45E4-8130-A8B0262CC453}" presName="node" presStyleLbl="node1" presStyleIdx="1" presStyleCnt="4" custScaleX="133169" custRadScaleRad="152322" custRadScaleInc="29261">
        <dgm:presLayoutVars>
          <dgm:bulletEnabled val="1"/>
        </dgm:presLayoutVars>
      </dgm:prSet>
      <dgm:spPr>
        <a:prstGeom prst="ellipse">
          <a:avLst/>
        </a:prstGeom>
      </dgm:spPr>
    </dgm:pt>
    <dgm:pt modelId="{214BA5E7-F144-49B3-B8AA-A704C61492C4}" type="pres">
      <dgm:prSet presAssocID="{B119AAAA-7B42-465C-BEAF-DF5BD548BD84}" presName="Name9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654319" y="19272"/>
              </a:lnTo>
            </a:path>
          </a:pathLst>
        </a:custGeom>
      </dgm:spPr>
    </dgm:pt>
    <dgm:pt modelId="{39BC5D13-3701-4D43-8B0D-EA86B9E5F68E}" type="pres">
      <dgm:prSet presAssocID="{B119AAAA-7B42-465C-BEAF-DF5BD548BD84}" presName="connTx" presStyleLbl="parChTrans1D2" presStyleIdx="2" presStyleCnt="4"/>
      <dgm:spPr/>
    </dgm:pt>
    <dgm:pt modelId="{C50F63F9-2C79-41CD-AE01-6D465DE49698}" type="pres">
      <dgm:prSet presAssocID="{9AA596B3-CC36-4F4C-A920-1D04AD9D38CB}" presName="node" presStyleLbl="node1" presStyleIdx="2" presStyleCnt="4" custRadScaleRad="46240" custRadScaleInc="111866">
        <dgm:presLayoutVars>
          <dgm:bulletEnabled val="1"/>
        </dgm:presLayoutVars>
      </dgm:prSet>
      <dgm:spPr>
        <a:prstGeom prst="ellipse">
          <a:avLst/>
        </a:prstGeom>
      </dgm:spPr>
    </dgm:pt>
    <dgm:pt modelId="{FCB663A2-AE21-46F0-9E0E-4758D12458F3}" type="pres">
      <dgm:prSet presAssocID="{E145EAA1-7541-4895-ADA1-3B9A37F05E62}" presName="Name9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991896" y="19272"/>
              </a:lnTo>
            </a:path>
          </a:pathLst>
        </a:custGeom>
      </dgm:spPr>
    </dgm:pt>
    <dgm:pt modelId="{FEF3060C-A4B0-4789-B922-0DA88312C011}" type="pres">
      <dgm:prSet presAssocID="{E145EAA1-7541-4895-ADA1-3B9A37F05E62}" presName="connTx" presStyleLbl="parChTrans1D2" presStyleIdx="3" presStyleCnt="4"/>
      <dgm:spPr/>
    </dgm:pt>
    <dgm:pt modelId="{DE1B533D-C1BA-472B-A5ED-ADA5F3D12D97}" type="pres">
      <dgm:prSet presAssocID="{27D81E4F-F938-4C5F-8027-BC9CCE6B79BC}" presName="node" presStyleLbl="node1" presStyleIdx="3" presStyleCnt="4" custRadScaleRad="76408" custRadScaleInc="-296617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047DDE0F-4F75-495A-8EDB-B86E157B6344}" type="presOf" srcId="{17E672B0-EA55-4661-B8F6-6E8935CCA99B}" destId="{DBF79666-2BB7-48AD-9B06-A31742728FCF}" srcOrd="1" destOrd="0" presId="urn:microsoft.com/office/officeart/2005/8/layout/radial1"/>
    <dgm:cxn modelId="{37FAEC1E-3DC6-4197-AD51-79F43F48CE1A}" srcId="{3D134A05-B8B5-4BBB-90F8-310091F7AE58}" destId="{D45D4687-EFAC-491C-93C6-DBAED4650BC9}" srcOrd="0" destOrd="0" parTransId="{D0D784E3-C80F-40F2-A442-6D20FB74CD68}" sibTransId="{7583AAA0-350E-4641-9776-2606CF602CBB}"/>
    <dgm:cxn modelId="{7BF1AC1F-A16E-4B44-ACD2-F0321F1ED311}" srcId="{4A4FA47E-BBB3-4801-9C16-1CD5A2A9A3C2}" destId="{E047876C-DC41-4C25-91D9-5B107B640EAC}" srcOrd="1" destOrd="0" parTransId="{D46523B4-DE0A-45BD-9013-785574F8A9D3}" sibTransId="{1D472ABC-93BE-425C-B5A3-5DDFAE88D6D9}"/>
    <dgm:cxn modelId="{3119CE27-DF6A-4463-99A8-DA5CBF8379E6}" srcId="{4A4FA47E-BBB3-4801-9C16-1CD5A2A9A3C2}" destId="{3D134A05-B8B5-4BBB-90F8-310091F7AE58}" srcOrd="2" destOrd="0" parTransId="{CA272C5A-C3B7-4A66-8AB6-FB36694C8695}" sibTransId="{A931D8D5-F007-432E-865E-6C4B9E82171C}"/>
    <dgm:cxn modelId="{C6DACC30-6BD7-418D-8889-ACC865D92D4F}" type="presOf" srcId="{590FAD04-7157-47D2-A1D8-2C604E8388B2}" destId="{9172FA9E-7BF1-435E-83B1-463140E64CD1}" srcOrd="0" destOrd="0" presId="urn:microsoft.com/office/officeart/2005/8/layout/radial1"/>
    <dgm:cxn modelId="{FD29E743-4814-41BA-885A-CE43BB4A218D}" type="presOf" srcId="{B119AAAA-7B42-465C-BEAF-DF5BD548BD84}" destId="{214BA5E7-F144-49B3-B8AA-A704C61492C4}" srcOrd="0" destOrd="0" presId="urn:microsoft.com/office/officeart/2005/8/layout/radial1"/>
    <dgm:cxn modelId="{B276BB53-57CC-43D5-9CF5-8CD95080FCD2}" type="presOf" srcId="{E145EAA1-7541-4895-ADA1-3B9A37F05E62}" destId="{FEF3060C-A4B0-4789-B922-0DA88312C011}" srcOrd="1" destOrd="0" presId="urn:microsoft.com/office/officeart/2005/8/layout/radial1"/>
    <dgm:cxn modelId="{901DE257-5201-4AEE-ABB2-250F9D15DE4C}" srcId="{2CA5594B-3105-4DF2-BF13-31E6D1C1F447}" destId="{590FAD04-7157-47D2-A1D8-2C604E8388B2}" srcOrd="0" destOrd="0" parTransId="{17E672B0-EA55-4661-B8F6-6E8935CCA99B}" sibTransId="{B5ABB751-48C5-419E-A3F5-F6E55324DACD}"/>
    <dgm:cxn modelId="{1A73B15D-CFB7-41D2-A682-ECA43E5C5C84}" srcId="{2CA5594B-3105-4DF2-BF13-31E6D1C1F447}" destId="{27D81E4F-F938-4C5F-8027-BC9CCE6B79BC}" srcOrd="3" destOrd="0" parTransId="{E145EAA1-7541-4895-ADA1-3B9A37F05E62}" sibTransId="{877BD65A-AC61-4044-8668-A20EFCBF93E3}"/>
    <dgm:cxn modelId="{37AA9B67-BFBC-4760-9B45-64F461879204}" srcId="{E047876C-DC41-4C25-91D9-5B107B640EAC}" destId="{B72671CE-F59C-4246-9AF4-359E2E07C3D2}" srcOrd="1" destOrd="0" parTransId="{4C025C5F-6F6B-4CF0-AC00-F22708D6863D}" sibTransId="{CD7016CF-CEB6-4A34-BAB0-E0A371188770}"/>
    <dgm:cxn modelId="{C250867F-B199-4904-961D-C1C2305B4DF0}" srcId="{2CA5594B-3105-4DF2-BF13-31E6D1C1F447}" destId="{86B5DF6F-E1A3-45E4-8130-A8B0262CC453}" srcOrd="1" destOrd="0" parTransId="{4ADA998B-9BC2-4829-BDF6-E069DC6B7B6D}" sibTransId="{E2328482-0B5A-4686-9003-3D8A2A97793A}"/>
    <dgm:cxn modelId="{26DC3480-338B-4BC5-94A0-C44A9F06A32E}" type="presOf" srcId="{E145EAA1-7541-4895-ADA1-3B9A37F05E62}" destId="{FCB663A2-AE21-46F0-9E0E-4758D12458F3}" srcOrd="0" destOrd="0" presId="urn:microsoft.com/office/officeart/2005/8/layout/radial1"/>
    <dgm:cxn modelId="{662F9E85-7D81-437D-ADA1-B6D5B1D7E344}" srcId="{2CA5594B-3105-4DF2-BF13-31E6D1C1F447}" destId="{9AA596B3-CC36-4F4C-A920-1D04AD9D38CB}" srcOrd="2" destOrd="0" parTransId="{B119AAAA-7B42-465C-BEAF-DF5BD548BD84}" sibTransId="{C7F2D25B-1DA4-4249-AFBA-912FBAAAAEBD}"/>
    <dgm:cxn modelId="{5EDDC38B-B82C-4E51-9F1F-312B6C035D7E}" type="presOf" srcId="{4A4FA47E-BBB3-4801-9C16-1CD5A2A9A3C2}" destId="{4795B47A-16F3-4714-8C61-44BAFC9FBB79}" srcOrd="0" destOrd="0" presId="urn:microsoft.com/office/officeart/2005/8/layout/radial1"/>
    <dgm:cxn modelId="{D6983F9A-075A-4DC1-AE03-F9CC87952F72}" type="presOf" srcId="{2CA5594B-3105-4DF2-BF13-31E6D1C1F447}" destId="{AC5D423B-C775-480F-9A2F-B7F7A9E7F115}" srcOrd="0" destOrd="0" presId="urn:microsoft.com/office/officeart/2005/8/layout/radial1"/>
    <dgm:cxn modelId="{6807089B-6719-406B-8A97-140D9908C9AB}" type="presOf" srcId="{27D81E4F-F938-4C5F-8027-BC9CCE6B79BC}" destId="{DE1B533D-C1BA-472B-A5ED-ADA5F3D12D97}" srcOrd="0" destOrd="0" presId="urn:microsoft.com/office/officeart/2005/8/layout/radial1"/>
    <dgm:cxn modelId="{006BC4A1-3EE7-4EB7-9622-1098A21A2035}" type="presOf" srcId="{4ADA998B-9BC2-4829-BDF6-E069DC6B7B6D}" destId="{05A3AEE4-4734-44A9-8220-61366A7C2687}" srcOrd="1" destOrd="0" presId="urn:microsoft.com/office/officeart/2005/8/layout/radial1"/>
    <dgm:cxn modelId="{076841A6-C9A0-4F2C-A787-2486A2A8FEFF}" srcId="{4A4FA47E-BBB3-4801-9C16-1CD5A2A9A3C2}" destId="{2CA5594B-3105-4DF2-BF13-31E6D1C1F447}" srcOrd="0" destOrd="0" parTransId="{DC4B94D6-AC54-4700-AA01-C36D5EC9DECE}" sibTransId="{0242E788-4CD9-48C1-AFCA-6FCBE30A0C03}"/>
    <dgm:cxn modelId="{F856D0B3-B109-42E5-AEB1-4661D5F204C1}" type="presOf" srcId="{86B5DF6F-E1A3-45E4-8130-A8B0262CC453}" destId="{8E7FA581-CD03-40DE-8137-80C8C1169770}" srcOrd="0" destOrd="0" presId="urn:microsoft.com/office/officeart/2005/8/layout/radial1"/>
    <dgm:cxn modelId="{91BC5FB6-F0CE-48A5-B81E-F24148F4A867}" srcId="{E047876C-DC41-4C25-91D9-5B107B640EAC}" destId="{32E0B3D0-580B-4EC4-9EDA-B495E9230781}" srcOrd="0" destOrd="0" parTransId="{0F1E841B-A70C-451F-8154-791FF2540D3E}" sibTransId="{CF02EA5C-9778-4393-83C0-A2B47108A1A7}"/>
    <dgm:cxn modelId="{002B9FBA-9A7C-4861-BB75-ABE4F8E6D45C}" type="presOf" srcId="{4ADA998B-9BC2-4829-BDF6-E069DC6B7B6D}" destId="{FB120A0B-E94B-43E0-8A42-30C4231E2EF1}" srcOrd="0" destOrd="0" presId="urn:microsoft.com/office/officeart/2005/8/layout/radial1"/>
    <dgm:cxn modelId="{DF302BC4-E71B-49D0-A801-B0D6B956D183}" type="presOf" srcId="{B119AAAA-7B42-465C-BEAF-DF5BD548BD84}" destId="{39BC5D13-3701-4D43-8B0D-EA86B9E5F68E}" srcOrd="1" destOrd="0" presId="urn:microsoft.com/office/officeart/2005/8/layout/radial1"/>
    <dgm:cxn modelId="{B70A3ECC-2602-4276-8158-0CEDC32594E4}" type="presOf" srcId="{17E672B0-EA55-4661-B8F6-6E8935CCA99B}" destId="{7E9A21C7-8490-4353-AE71-6C66B6FBBE02}" srcOrd="0" destOrd="0" presId="urn:microsoft.com/office/officeart/2005/8/layout/radial1"/>
    <dgm:cxn modelId="{6C67A6ED-E4F4-4730-832B-641AC67A558F}" srcId="{3D134A05-B8B5-4BBB-90F8-310091F7AE58}" destId="{A0A0109D-5F8F-48D0-8D3C-8A94D4D4735E}" srcOrd="1" destOrd="0" parTransId="{5B3B5505-E201-4B8B-8C6C-8386DCB90EBE}" sibTransId="{D366F33C-AFAE-46E1-A0C9-A4E30ABC10F1}"/>
    <dgm:cxn modelId="{9201D4FB-CCDE-4585-9E76-30DB8E20EB49}" type="presOf" srcId="{9AA596B3-CC36-4F4C-A920-1D04AD9D38CB}" destId="{C50F63F9-2C79-41CD-AE01-6D465DE49698}" srcOrd="0" destOrd="0" presId="urn:microsoft.com/office/officeart/2005/8/layout/radial1"/>
    <dgm:cxn modelId="{49D7F108-5CCE-4294-96B3-D508B2889F3E}" type="presParOf" srcId="{4795B47A-16F3-4714-8C61-44BAFC9FBB79}" destId="{AC5D423B-C775-480F-9A2F-B7F7A9E7F115}" srcOrd="0" destOrd="0" presId="urn:microsoft.com/office/officeart/2005/8/layout/radial1"/>
    <dgm:cxn modelId="{7D19F870-7ED2-4BEC-BC3A-E501E87DCBC4}" type="presParOf" srcId="{4795B47A-16F3-4714-8C61-44BAFC9FBB79}" destId="{7E9A21C7-8490-4353-AE71-6C66B6FBBE02}" srcOrd="1" destOrd="0" presId="urn:microsoft.com/office/officeart/2005/8/layout/radial1"/>
    <dgm:cxn modelId="{671FC5A6-C9AC-425E-8CD1-3B444AE92CCE}" type="presParOf" srcId="{7E9A21C7-8490-4353-AE71-6C66B6FBBE02}" destId="{DBF79666-2BB7-48AD-9B06-A31742728FCF}" srcOrd="0" destOrd="0" presId="urn:microsoft.com/office/officeart/2005/8/layout/radial1"/>
    <dgm:cxn modelId="{1064925F-0991-4440-8366-E8536FDAB0BB}" type="presParOf" srcId="{4795B47A-16F3-4714-8C61-44BAFC9FBB79}" destId="{9172FA9E-7BF1-435E-83B1-463140E64CD1}" srcOrd="2" destOrd="0" presId="urn:microsoft.com/office/officeart/2005/8/layout/radial1"/>
    <dgm:cxn modelId="{D3269A2A-DE40-49A7-B99E-F8EC354ADAA8}" type="presParOf" srcId="{4795B47A-16F3-4714-8C61-44BAFC9FBB79}" destId="{FB120A0B-E94B-43E0-8A42-30C4231E2EF1}" srcOrd="3" destOrd="0" presId="urn:microsoft.com/office/officeart/2005/8/layout/radial1"/>
    <dgm:cxn modelId="{746080D9-3634-4154-ADCB-86CCC68CB800}" type="presParOf" srcId="{FB120A0B-E94B-43E0-8A42-30C4231E2EF1}" destId="{05A3AEE4-4734-44A9-8220-61366A7C2687}" srcOrd="0" destOrd="0" presId="urn:microsoft.com/office/officeart/2005/8/layout/radial1"/>
    <dgm:cxn modelId="{EFE56B95-7C7D-4740-B1FE-955847FE65B0}" type="presParOf" srcId="{4795B47A-16F3-4714-8C61-44BAFC9FBB79}" destId="{8E7FA581-CD03-40DE-8137-80C8C1169770}" srcOrd="4" destOrd="0" presId="urn:microsoft.com/office/officeart/2005/8/layout/radial1"/>
    <dgm:cxn modelId="{B2FF4E79-4455-4F4F-8325-610B1F61EEA7}" type="presParOf" srcId="{4795B47A-16F3-4714-8C61-44BAFC9FBB79}" destId="{214BA5E7-F144-49B3-B8AA-A704C61492C4}" srcOrd="5" destOrd="0" presId="urn:microsoft.com/office/officeart/2005/8/layout/radial1"/>
    <dgm:cxn modelId="{E45AC873-0A20-4348-89F8-3061CCB48252}" type="presParOf" srcId="{214BA5E7-F144-49B3-B8AA-A704C61492C4}" destId="{39BC5D13-3701-4D43-8B0D-EA86B9E5F68E}" srcOrd="0" destOrd="0" presId="urn:microsoft.com/office/officeart/2005/8/layout/radial1"/>
    <dgm:cxn modelId="{84E12C23-0AF7-4029-9205-D5F1B24D587C}" type="presParOf" srcId="{4795B47A-16F3-4714-8C61-44BAFC9FBB79}" destId="{C50F63F9-2C79-41CD-AE01-6D465DE49698}" srcOrd="6" destOrd="0" presId="urn:microsoft.com/office/officeart/2005/8/layout/radial1"/>
    <dgm:cxn modelId="{4146147D-14D6-45FD-A944-ADB187C95736}" type="presParOf" srcId="{4795B47A-16F3-4714-8C61-44BAFC9FBB79}" destId="{FCB663A2-AE21-46F0-9E0E-4758D12458F3}" srcOrd="7" destOrd="0" presId="urn:microsoft.com/office/officeart/2005/8/layout/radial1"/>
    <dgm:cxn modelId="{9D1355DF-B9C1-431B-9A65-D91C72C86406}" type="presParOf" srcId="{FCB663A2-AE21-46F0-9E0E-4758D12458F3}" destId="{FEF3060C-A4B0-4789-B922-0DA88312C011}" srcOrd="0" destOrd="0" presId="urn:microsoft.com/office/officeart/2005/8/layout/radial1"/>
    <dgm:cxn modelId="{FC795872-8B21-45C8-9948-336ECF8D90EA}" type="presParOf" srcId="{4795B47A-16F3-4714-8C61-44BAFC9FBB79}" destId="{DE1B533D-C1BA-472B-A5ED-ADA5F3D12D9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52800-8365-43C5-8396-4B7D1DB9A6E2}">
      <dsp:nvSpPr>
        <dsp:cNvPr id="0" name=""/>
        <dsp:cNvSpPr/>
      </dsp:nvSpPr>
      <dsp:spPr>
        <a:xfrm>
          <a:off x="5562" y="884654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/>
            <a:t>NANDA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1" kern="1200"/>
            <a:t>RIESGO DE SUICIDIO 00150</a:t>
          </a:r>
        </a:p>
      </dsp:txBody>
      <dsp:txXfrm>
        <a:off x="47582" y="926674"/>
        <a:ext cx="2318347" cy="1751311"/>
      </dsp:txXfrm>
    </dsp:sp>
    <dsp:sp modelId="{DB860FC7-7EB3-429C-916D-8FE285074AC7}">
      <dsp:nvSpPr>
        <dsp:cNvPr id="0" name=""/>
        <dsp:cNvSpPr/>
      </dsp:nvSpPr>
      <dsp:spPr>
        <a:xfrm>
          <a:off x="5562" y="2677985"/>
          <a:ext cx="2402387" cy="7711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/>
            <a:t>Riesgo de suicidio</a:t>
          </a:r>
        </a:p>
      </dsp:txBody>
      <dsp:txXfrm>
        <a:off x="5562" y="2677985"/>
        <a:ext cx="1691822" cy="771132"/>
      </dsp:txXfrm>
    </dsp:sp>
    <dsp:sp modelId="{7032B7D5-749F-4E1F-96C4-0921F8D849FB}">
      <dsp:nvSpPr>
        <dsp:cNvPr id="0" name=""/>
        <dsp:cNvSpPr/>
      </dsp:nvSpPr>
      <dsp:spPr>
        <a:xfrm>
          <a:off x="1904107" y="2740731"/>
          <a:ext cx="840835" cy="8408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6DE1C-1076-4C39-A01D-8ECEDD9E8EB0}">
      <dsp:nvSpPr>
        <dsp:cNvPr id="0" name=""/>
        <dsp:cNvSpPr/>
      </dsp:nvSpPr>
      <dsp:spPr>
        <a:xfrm>
          <a:off x="2813554" y="883309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400500" extrusionH="63500"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>
              <a:latin typeface="Calibri"/>
              <a:ea typeface="+mn-ea"/>
              <a:cs typeface="+mn-cs"/>
            </a:rPr>
            <a:t>CIE 9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1" kern="1200">
              <a:latin typeface="Calibri"/>
              <a:ea typeface="+mn-ea"/>
              <a:cs typeface="+mn-cs"/>
            </a:rPr>
            <a:t>IDEAS DE SUICIDIO </a:t>
          </a:r>
          <a:r>
            <a:rPr lang="es-ES" sz="1100" b="1" kern="1200">
              <a:latin typeface="Calibri"/>
              <a:ea typeface="+mn-ea"/>
              <a:cs typeface="+mn-cs"/>
            </a:rPr>
            <a:t>V62.84</a:t>
          </a:r>
          <a:endParaRPr lang="es-ES" sz="1200" kern="1200">
            <a:latin typeface="Calibri"/>
            <a:ea typeface="+mn-ea"/>
            <a:cs typeface="+mn-cs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b="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b="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55574" y="925329"/>
        <a:ext cx="2318347" cy="1751311"/>
      </dsp:txXfrm>
    </dsp:sp>
    <dsp:sp modelId="{173D56C5-B90E-44AA-A1EB-9222C571F354}">
      <dsp:nvSpPr>
        <dsp:cNvPr id="0" name=""/>
        <dsp:cNvSpPr/>
      </dsp:nvSpPr>
      <dsp:spPr>
        <a:xfrm>
          <a:off x="2814491" y="2677985"/>
          <a:ext cx="2402387" cy="771132"/>
        </a:xfrm>
        <a:prstGeom prst="rect">
          <a:avLst/>
        </a:prstGeom>
        <a:solidFill>
          <a:srgbClr val="3DD743"/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>
              <a:latin typeface="Calibri"/>
              <a:ea typeface="+mn-ea"/>
              <a:cs typeface="+mn-cs"/>
            </a:rPr>
            <a:t>Ideas de suicidio </a:t>
          </a:r>
        </a:p>
      </dsp:txBody>
      <dsp:txXfrm>
        <a:off x="2814491" y="2677985"/>
        <a:ext cx="1691822" cy="771132"/>
      </dsp:txXfrm>
    </dsp:sp>
    <dsp:sp modelId="{81E3715E-5B31-4DA3-91D1-63749621ABC7}">
      <dsp:nvSpPr>
        <dsp:cNvPr id="0" name=""/>
        <dsp:cNvSpPr/>
      </dsp:nvSpPr>
      <dsp:spPr>
        <a:xfrm>
          <a:off x="4574273" y="2800473"/>
          <a:ext cx="840835" cy="8408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p3d z="57150" extrusionH="63500" contourW="12700" prstMaterial="matte">
          <a:contourClr>
            <a:sysClr val="windowText" lastClr="000000">
              <a:tint val="20000"/>
            </a:sys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ACDF2-DBEA-4B8E-8FB0-7E00FE7138AA}">
      <dsp:nvSpPr>
        <dsp:cNvPr id="0" name=""/>
        <dsp:cNvSpPr/>
      </dsp:nvSpPr>
      <dsp:spPr>
        <a:xfrm>
          <a:off x="5661113" y="853127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400500" extrusionH="63500"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>
              <a:latin typeface="Calibri"/>
              <a:ea typeface="+mn-ea"/>
              <a:cs typeface="+mn-cs"/>
            </a:rPr>
            <a:t>CIE 9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ES" sz="1200" b="1" kern="1200">
              <a:latin typeface="Calibri"/>
              <a:ea typeface="+mn-ea"/>
              <a:cs typeface="+mn-cs"/>
            </a:rPr>
            <a:t>INTENTO DE SUICIDIO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1" kern="1200">
              <a:latin typeface="Calibri"/>
              <a:ea typeface="+mn-ea"/>
              <a:cs typeface="+mn-cs"/>
            </a:rPr>
            <a:t>Suicidio y lesiones auotoinflingidas E950 - E959</a:t>
          </a:r>
        </a:p>
      </dsp:txBody>
      <dsp:txXfrm>
        <a:off x="5703133" y="895147"/>
        <a:ext cx="2318347" cy="1751311"/>
      </dsp:txXfrm>
    </dsp:sp>
    <dsp:sp modelId="{92C70190-5437-41D1-BBB8-B6256505EE8C}">
      <dsp:nvSpPr>
        <dsp:cNvPr id="0" name=""/>
        <dsp:cNvSpPr/>
      </dsp:nvSpPr>
      <dsp:spPr>
        <a:xfrm>
          <a:off x="5623420" y="2677985"/>
          <a:ext cx="2402387" cy="77113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>
              <a:latin typeface="Calibri"/>
              <a:ea typeface="+mn-ea"/>
              <a:cs typeface="+mn-cs"/>
            </a:rPr>
            <a:t>Tentativa de</a:t>
          </a:r>
          <a:r>
            <a:rPr lang="es-ES" sz="1800" b="1" kern="1200">
              <a:latin typeface="Calibri"/>
              <a:ea typeface="+mn-ea"/>
              <a:cs typeface="+mn-cs"/>
            </a:rPr>
            <a:t> </a:t>
          </a:r>
          <a:r>
            <a:rPr lang="es-ES" sz="1500" b="1" kern="1200">
              <a:latin typeface="Calibri"/>
              <a:ea typeface="+mn-ea"/>
              <a:cs typeface="+mn-cs"/>
            </a:rPr>
            <a:t>suicidio</a:t>
          </a:r>
        </a:p>
      </dsp:txBody>
      <dsp:txXfrm>
        <a:off x="5623420" y="2677985"/>
        <a:ext cx="1691822" cy="771132"/>
      </dsp:txXfrm>
    </dsp:sp>
    <dsp:sp modelId="{399E97B8-F9F8-49E9-A48D-29F5BEC0A647}">
      <dsp:nvSpPr>
        <dsp:cNvPr id="0" name=""/>
        <dsp:cNvSpPr/>
      </dsp:nvSpPr>
      <dsp:spPr>
        <a:xfrm>
          <a:off x="7383202" y="2800473"/>
          <a:ext cx="840835" cy="8408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p3d z="57150" extrusionH="63500" contourW="12700" prstMaterial="matte">
          <a:contourClr>
            <a:sysClr val="windowText" lastClr="000000">
              <a:tint val="20000"/>
            </a:sys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D423B-C775-480F-9A2F-B7F7A9E7F115}">
      <dsp:nvSpPr>
        <dsp:cNvPr id="0" name=""/>
        <dsp:cNvSpPr/>
      </dsp:nvSpPr>
      <dsp:spPr>
        <a:xfrm>
          <a:off x="2023270" y="146"/>
          <a:ext cx="1910358" cy="1182127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Código suicidio</a:t>
          </a:r>
        </a:p>
      </dsp:txBody>
      <dsp:txXfrm>
        <a:off x="2303035" y="173264"/>
        <a:ext cx="1350828" cy="835891"/>
      </dsp:txXfrm>
    </dsp:sp>
    <dsp:sp modelId="{7E9A21C7-8490-4353-AE71-6C66B6FBBE02}">
      <dsp:nvSpPr>
        <dsp:cNvPr id="0" name=""/>
        <dsp:cNvSpPr/>
      </dsp:nvSpPr>
      <dsp:spPr>
        <a:xfrm rot="9828412">
          <a:off x="1854306" y="862873"/>
          <a:ext cx="264698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234669" y="1927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1980038" y="872606"/>
        <a:ext cx="13234" cy="13234"/>
      </dsp:txXfrm>
    </dsp:sp>
    <dsp:sp modelId="{9172FA9E-7BF1-435E-83B1-463140E64CD1}">
      <dsp:nvSpPr>
        <dsp:cNvPr id="0" name=""/>
        <dsp:cNvSpPr/>
      </dsp:nvSpPr>
      <dsp:spPr>
        <a:xfrm>
          <a:off x="503335" y="576462"/>
          <a:ext cx="1402950" cy="1059614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Atención inmediata</a:t>
          </a:r>
        </a:p>
      </dsp:txBody>
      <dsp:txXfrm>
        <a:off x="708792" y="731639"/>
        <a:ext cx="992036" cy="749260"/>
      </dsp:txXfrm>
    </dsp:sp>
    <dsp:sp modelId="{FB120A0B-E94B-43E0-8A42-30C4231E2EF1}">
      <dsp:nvSpPr>
        <dsp:cNvPr id="0" name=""/>
        <dsp:cNvSpPr/>
      </dsp:nvSpPr>
      <dsp:spPr>
        <a:xfrm rot="2623079">
          <a:off x="3317030" y="1520675"/>
          <a:ext cx="1301075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1273061" y="1927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935041" y="1504499"/>
        <a:ext cx="65053" cy="65053"/>
      </dsp:txXfrm>
    </dsp:sp>
    <dsp:sp modelId="{8E7FA581-CD03-40DE-8137-80C8C1169770}">
      <dsp:nvSpPr>
        <dsp:cNvPr id="0" name=""/>
        <dsp:cNvSpPr/>
      </dsp:nvSpPr>
      <dsp:spPr>
        <a:xfrm>
          <a:off x="4167962" y="1873491"/>
          <a:ext cx="1411078" cy="1059614"/>
        </a:xfrm>
        <a:prstGeom prst="ellipse">
          <a:avLst/>
        </a:prstGeom>
        <a:gradFill rotWithShape="0">
          <a:gsLst>
            <a:gs pos="0">
              <a:srgbClr val="4BACC6">
                <a:hueOff val="-3311292"/>
                <a:satOff val="13270"/>
                <a:lumOff val="2876"/>
                <a:alphaOff val="0"/>
                <a:shade val="51000"/>
                <a:satMod val="130000"/>
              </a:srgbClr>
            </a:gs>
            <a:gs pos="80000">
              <a:srgbClr val="4BACC6">
                <a:hueOff val="-3311292"/>
                <a:satOff val="13270"/>
                <a:lumOff val="2876"/>
                <a:alphaOff val="0"/>
                <a:shade val="93000"/>
                <a:satMod val="130000"/>
              </a:srgbClr>
            </a:gs>
            <a:gs pos="100000">
              <a:srgbClr val="4BACC6">
                <a:hueOff val="-3311292"/>
                <a:satOff val="13270"/>
                <a:lumOff val="28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Seguimiento y gestión del caso</a:t>
          </a:r>
        </a:p>
      </dsp:txBody>
      <dsp:txXfrm>
        <a:off x="4374610" y="2028668"/>
        <a:ext cx="997782" cy="749260"/>
      </dsp:txXfrm>
    </dsp:sp>
    <dsp:sp modelId="{214BA5E7-F144-49B3-B8AA-A704C61492C4}">
      <dsp:nvSpPr>
        <dsp:cNvPr id="0" name=""/>
        <dsp:cNvSpPr/>
      </dsp:nvSpPr>
      <dsp:spPr>
        <a:xfrm rot="6612909">
          <a:off x="2287970" y="1484705"/>
          <a:ext cx="710896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654319" y="1927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2625646" y="1483283"/>
        <a:ext cx="35544" cy="35544"/>
      </dsp:txXfrm>
    </dsp:sp>
    <dsp:sp modelId="{C50F63F9-2C79-41CD-AE01-6D465DE49698}">
      <dsp:nvSpPr>
        <dsp:cNvPr id="0" name=""/>
        <dsp:cNvSpPr/>
      </dsp:nvSpPr>
      <dsp:spPr>
        <a:xfrm>
          <a:off x="1807714" y="1801973"/>
          <a:ext cx="1059614" cy="1059614"/>
        </a:xfrm>
        <a:prstGeom prst="ellipse">
          <a:avLst/>
        </a:prstGeom>
        <a:gradFill rotWithShape="0">
          <a:gsLst>
            <a:gs pos="0">
              <a:srgbClr val="4BACC6">
                <a:hueOff val="-6622584"/>
                <a:satOff val="26541"/>
                <a:lumOff val="5752"/>
                <a:alphaOff val="0"/>
                <a:shade val="51000"/>
                <a:satMod val="130000"/>
              </a:srgbClr>
            </a:gs>
            <a:gs pos="80000">
              <a:srgbClr val="4BACC6">
                <a:hueOff val="-6622584"/>
                <a:satOff val="26541"/>
                <a:lumOff val="5752"/>
                <a:alphaOff val="0"/>
                <a:shade val="93000"/>
                <a:satMod val="130000"/>
              </a:srgbClr>
            </a:gs>
            <a:gs pos="100000">
              <a:srgbClr val="4BACC6">
                <a:hueOff val="-6622584"/>
                <a:satOff val="26541"/>
                <a:lumOff val="57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Atención antes de 72 horas </a:t>
          </a:r>
        </a:p>
      </dsp:txBody>
      <dsp:txXfrm>
        <a:off x="1962891" y="1957150"/>
        <a:ext cx="749260" cy="749260"/>
      </dsp:txXfrm>
    </dsp:sp>
    <dsp:sp modelId="{FCB663A2-AE21-46F0-9E0E-4758D12458F3}">
      <dsp:nvSpPr>
        <dsp:cNvPr id="0" name=""/>
        <dsp:cNvSpPr/>
      </dsp:nvSpPr>
      <dsp:spPr>
        <a:xfrm rot="4480674">
          <a:off x="2754986" y="1659824"/>
          <a:ext cx="1041452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991896" y="1927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249676" y="1650138"/>
        <a:ext cx="52072" cy="52072"/>
      </dsp:txXfrm>
    </dsp:sp>
    <dsp:sp modelId="{DE1B533D-C1BA-472B-A5ED-ADA5F3D12D97}">
      <dsp:nvSpPr>
        <dsp:cNvPr id="0" name=""/>
        <dsp:cNvSpPr/>
      </dsp:nvSpPr>
      <dsp:spPr>
        <a:xfrm>
          <a:off x="3023503" y="2159560"/>
          <a:ext cx="1059614" cy="1059614"/>
        </a:xfrm>
        <a:prstGeom prst="ellipse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Plan de gestión del riesgo </a:t>
          </a:r>
        </a:p>
      </dsp:txBody>
      <dsp:txXfrm>
        <a:off x="3178680" y="2314737"/>
        <a:ext cx="749260" cy="749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0.01111</cdr:x>
      <cdr:y>0.01852</cdr:y>
    </cdr:from>
    <cdr:to>
      <cdr:x>0.19145</cdr:x>
      <cdr:y>0.13421</cdr:y>
    </cdr:to>
    <cdr:sp macro="" textlink="">
      <cdr:nvSpPr>
        <cdr:cNvPr id="2" name="CuadroTexto 2"/>
        <cdr:cNvSpPr txBox="1"/>
      </cdr:nvSpPr>
      <cdr:spPr>
        <a:xfrm xmlns:a="http://schemas.openxmlformats.org/drawingml/2006/main">
          <a:off x="50800" y="50800"/>
          <a:ext cx="824523" cy="31736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x-none" sz="800" b="0" i="0" baseline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(s/100 m. hab.)</a:t>
          </a:r>
          <a:endParaRPr lang="x-none" sz="800">
            <a:effectLst/>
          </a:endParaRPr>
        </a:p>
        <a:p xmlns:a="http://schemas.openxmlformats.org/drawingml/2006/main">
          <a:endParaRPr lang="x-none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18/9/22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18/9/22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18/9/22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18/9/22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18/9/22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18/9/22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18/9/22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18/9/22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18/9/22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18/9/22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18/9/22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18/9/22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ic-cGqx8w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ing.com/search?q=screening&amp;FORM=AWRE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\\cs.san.gva.es\DFS_SSCC\DOCAREA\73401821N\Mis documentos\IRENE\vivir es la salida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700808"/>
            <a:ext cx="8280920" cy="1470025"/>
          </a:xfrm>
          <a:ln>
            <a:noFill/>
          </a:ln>
          <a:effectLst>
            <a:outerShdw blurRad="50800" dist="50800" dir="5400000" sx="98000" sy="98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r>
              <a:rPr lang="es-ES_tradnl" sz="6000" b="1" dirty="0">
                <a:effectLst>
                  <a:outerShdw blurRad="63500" dist="38100" dir="600000" sx="101000" sy="101000" algn="tl">
                    <a:schemeClr val="bg1"/>
                  </a:outerShdw>
                </a:effectLst>
              </a:rPr>
              <a:t>El Plan de Prevención del suicidio y manejo de la conducta suicida</a:t>
            </a:r>
            <a:endParaRPr lang="ca-ES" sz="6000" b="1" dirty="0">
              <a:effectLst>
                <a:outerShdw blurRad="63500" dist="38100" dir="600000" sx="101000" sy="101000" algn="tl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90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SUICIDIO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5839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ATENCIÓN ANTE EL RIESGO DE SUICIDIO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367303"/>
              </p:ext>
            </p:extLst>
          </p:nvPr>
        </p:nvGraphicFramePr>
        <p:xfrm>
          <a:off x="1476375" y="2276475"/>
          <a:ext cx="5832475" cy="38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334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SUICIDIO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5839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HERRAMIENTAS PARA LA DETECCIÓN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2108"/>
            <a:ext cx="8229600" cy="4344055"/>
          </a:xfrm>
        </p:spPr>
        <p:txBody>
          <a:bodyPr/>
          <a:lstStyle/>
          <a:p>
            <a:pPr marL="0" indent="0" algn="ctr">
              <a:buNone/>
            </a:pPr>
            <a:r>
              <a:rPr lang="es-ES" sz="2400" b="1" u="sng" dirty="0">
                <a:solidFill>
                  <a:schemeClr val="accent3">
                    <a:lumMod val="50000"/>
                  </a:schemeClr>
                </a:solidFill>
              </a:rPr>
              <a:t>Hoja de valoración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1400" dirty="0"/>
              <a:t>Cuando se identifiquen conductas suicidas con V62.84 o diagnósticos comprendidos entre E950 y E959 se sugerirá abrir la hoja de seguimiento de factores de riesgo y factores protectores de conducta suicida que debe ser rellenada por el personal facultativo de Atención Primaria.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_tradnl" sz="1400" dirty="0"/>
              <a:t>Incluye: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_tradnl" sz="1400" dirty="0"/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ES_tradnl" sz="1600" dirty="0"/>
              <a:t>Factores de riesgo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ES_tradnl" sz="1600" dirty="0"/>
              <a:t>Factores de protección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sz="1400" dirty="0"/>
          </a:p>
        </p:txBody>
      </p:sp>
      <p:pic>
        <p:nvPicPr>
          <p:cNvPr id="8" name="7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37199"/>
            <a:ext cx="2800484" cy="3518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48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SUICIDIO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5839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HERRAMIENTAS PARA LA DETECCIÓN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2108"/>
            <a:ext cx="8229600" cy="4344055"/>
          </a:xfrm>
        </p:spPr>
        <p:txBody>
          <a:bodyPr/>
          <a:lstStyle/>
          <a:p>
            <a:pPr marL="0" indent="0" algn="ctr">
              <a:buNone/>
            </a:pPr>
            <a:r>
              <a:rPr lang="es-ES" sz="2400" b="1" u="sng" dirty="0">
                <a:solidFill>
                  <a:schemeClr val="accent3">
                    <a:lumMod val="50000"/>
                  </a:schemeClr>
                </a:solidFill>
              </a:rPr>
              <a:t>Plan de gestión del riesgo de la conducta suicida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5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t="31671" r="22656" b="24912"/>
          <a:stretch/>
        </p:blipFill>
        <p:spPr bwMode="auto">
          <a:xfrm>
            <a:off x="395536" y="2253848"/>
            <a:ext cx="4104456" cy="3911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4" t="8390" r="21812" b="4357"/>
          <a:stretch/>
        </p:blipFill>
        <p:spPr bwMode="auto">
          <a:xfrm>
            <a:off x="4769880" y="2348879"/>
            <a:ext cx="3744417" cy="4266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549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SUICIDIO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5839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HERRAMIENTAS PARA LA DETECCIÓN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2108"/>
            <a:ext cx="8229600" cy="4344055"/>
          </a:xfrm>
        </p:spPr>
        <p:txBody>
          <a:bodyPr/>
          <a:lstStyle/>
          <a:p>
            <a:pPr marL="0" indent="0" algn="ctr">
              <a:buNone/>
            </a:pPr>
            <a:r>
              <a:rPr lang="es-ES" sz="2400" b="1" u="sng" dirty="0">
                <a:solidFill>
                  <a:schemeClr val="accent3">
                    <a:lumMod val="50000"/>
                  </a:schemeClr>
                </a:solidFill>
              </a:rPr>
              <a:t>Compromiso VIVIR ES LA SALIDA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6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3" t="37076" r="22483" b="19296"/>
          <a:stretch/>
        </p:blipFill>
        <p:spPr bwMode="auto">
          <a:xfrm>
            <a:off x="251521" y="2492896"/>
            <a:ext cx="4176464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5" t="15942" r="30201" b="13585"/>
          <a:stretch/>
        </p:blipFill>
        <p:spPr bwMode="auto">
          <a:xfrm>
            <a:off x="4644009" y="2348880"/>
            <a:ext cx="3672408" cy="4165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853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SUICIDIO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03648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PRIMEROS DATOS ABRIL – AGOSTO 2018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594901"/>
              </p:ext>
            </p:extLst>
          </p:nvPr>
        </p:nvGraphicFramePr>
        <p:xfrm>
          <a:off x="971600" y="2636910"/>
          <a:ext cx="7344816" cy="252028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2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7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Abril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Mayo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Junio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Julio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Agosto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Diagnósticos relacionados con suicidio</a:t>
                      </a:r>
                      <a:endParaRPr lang="ca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267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367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374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367</a:t>
                      </a:r>
                      <a:endParaRPr lang="ca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383</a:t>
                      </a:r>
                      <a:endParaRPr lang="ca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Códigos Suicidio activados</a:t>
                      </a:r>
                      <a:endParaRPr lang="ca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67</a:t>
                      </a:r>
                      <a:endParaRPr lang="ca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65</a:t>
                      </a:r>
                      <a:endParaRPr lang="ca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77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94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80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36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Promoción y prevención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5839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/>
              <a:t>Web de prevención del suicidio</a:t>
            </a:r>
            <a:endParaRPr lang="es-ES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9720" r="4744" b="3934"/>
          <a:stretch/>
        </p:blipFill>
        <p:spPr bwMode="auto">
          <a:xfrm>
            <a:off x="1475656" y="1782109"/>
            <a:ext cx="6280727" cy="472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949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Promoción y prevención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5839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/>
              <a:t>Campaña de promoción para la prevención</a:t>
            </a:r>
            <a:endParaRPr lang="es-ES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9" t="8120" r="23789" b="4357"/>
          <a:stretch/>
        </p:blipFill>
        <p:spPr bwMode="auto">
          <a:xfrm>
            <a:off x="683568" y="1916833"/>
            <a:ext cx="248856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4" t="8368" r="23866" b="4357"/>
          <a:stretch/>
        </p:blipFill>
        <p:spPr bwMode="auto">
          <a:xfrm>
            <a:off x="3320561" y="2420888"/>
            <a:ext cx="249946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0" t="8215" r="23763" b="4414"/>
          <a:stretch/>
        </p:blipFill>
        <p:spPr bwMode="auto">
          <a:xfrm>
            <a:off x="5940152" y="1903553"/>
            <a:ext cx="2501036" cy="34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82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9" t="8120" r="23789" b="4357"/>
          <a:stretch/>
        </p:blipFill>
        <p:spPr bwMode="auto">
          <a:xfrm>
            <a:off x="2123728" y="0"/>
            <a:ext cx="49377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814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4" t="8368" r="23866" b="4357"/>
          <a:stretch/>
        </p:blipFill>
        <p:spPr bwMode="auto">
          <a:xfrm>
            <a:off x="2123728" y="0"/>
            <a:ext cx="49593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81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0" t="8215" r="23763" b="4414"/>
          <a:stretch/>
        </p:blipFill>
        <p:spPr bwMode="auto">
          <a:xfrm>
            <a:off x="2098008" y="0"/>
            <a:ext cx="49614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17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s-ES_tradn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elaboración del plan</a:t>
            </a:r>
            <a:endParaRPr lang="ca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ES" sz="2400" dirty="0"/>
              <a:t>La elaboración del </a:t>
            </a:r>
            <a:r>
              <a:rPr lang="es-ES" sz="2400" b="1" dirty="0"/>
              <a:t>Plan de Prevención del Suicidio y Manejo de la Conducta Suicida</a:t>
            </a:r>
            <a:r>
              <a:rPr lang="es-ES" sz="2400" dirty="0"/>
              <a:t> de la </a:t>
            </a:r>
            <a:r>
              <a:rPr lang="es-ES" sz="2400" dirty="0" err="1"/>
              <a:t>Consellería</a:t>
            </a:r>
            <a:r>
              <a:rPr lang="es-ES" sz="2400" dirty="0"/>
              <a:t> de </a:t>
            </a:r>
            <a:r>
              <a:rPr lang="es-ES" sz="2400" dirty="0" err="1"/>
              <a:t>Sanitat</a:t>
            </a:r>
            <a:r>
              <a:rPr lang="es-ES" sz="2400" dirty="0"/>
              <a:t> Universal i </a:t>
            </a:r>
            <a:r>
              <a:rPr lang="es-ES" sz="2400" dirty="0" err="1"/>
              <a:t>Salut</a:t>
            </a:r>
            <a:r>
              <a:rPr lang="es-ES" sz="2400" dirty="0"/>
              <a:t> Pública se engloba en los objetivos de la </a:t>
            </a:r>
            <a:r>
              <a:rPr lang="es-ES" sz="2400" b="1" dirty="0"/>
              <a:t>Estrategia Autonómica de Salud Mental de la Comunidad Valenciana 2016-2020</a:t>
            </a:r>
            <a:r>
              <a:rPr lang="es-ES" sz="2400" dirty="0"/>
              <a:t>, como una de las acciones prioritarias a llevar a cabo.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35089" y="4437111"/>
            <a:ext cx="8229600" cy="204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72" y="4407411"/>
            <a:ext cx="194421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812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Promoción y prevención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5839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/>
              <a:t>Campaña de promoción para la prevención</a:t>
            </a:r>
            <a:endParaRPr lang="es-ES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198933" cy="415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051720" y="6124654"/>
            <a:ext cx="519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https://www.youtube.com/watch?v=qic-cGqx8w4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145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Promoción y prevención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5839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/>
              <a:t>Acuerdo con la Unión de Periodistas y Guías informativas</a:t>
            </a:r>
            <a:endParaRPr lang="es-ES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5" t="11695" r="28247" b="9342"/>
          <a:stretch/>
        </p:blipFill>
        <p:spPr bwMode="auto">
          <a:xfrm>
            <a:off x="575423" y="1791592"/>
            <a:ext cx="3276497" cy="46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6" t="11791" r="39536" b="48969"/>
          <a:stretch/>
        </p:blipFill>
        <p:spPr bwMode="auto">
          <a:xfrm>
            <a:off x="4211960" y="2564904"/>
            <a:ext cx="1719820" cy="242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1" t="11695" r="41392" b="55681"/>
          <a:stretch/>
        </p:blipFill>
        <p:spPr bwMode="auto">
          <a:xfrm>
            <a:off x="6300192" y="1566750"/>
            <a:ext cx="1723839" cy="242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9" t="11791" r="41392" b="55638"/>
          <a:stretch/>
        </p:blipFill>
        <p:spPr bwMode="auto">
          <a:xfrm>
            <a:off x="6084168" y="4103248"/>
            <a:ext cx="1719431" cy="242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145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Guías de Prevención:</a:t>
            </a:r>
            <a:endParaRPr lang="ca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95198"/>
            <a:ext cx="8229600" cy="2044823"/>
          </a:xfrm>
        </p:spPr>
        <p:txBody>
          <a:bodyPr/>
          <a:lstStyle/>
          <a:p>
            <a:r>
              <a:rPr lang="es-ES" dirty="0"/>
              <a:t>Guía Informativa para Usuarios y Familiares</a:t>
            </a:r>
          </a:p>
          <a:p>
            <a:r>
              <a:rPr lang="es-ES" dirty="0"/>
              <a:t>Guía Informativa para Instituciones Educativas</a:t>
            </a:r>
          </a:p>
          <a:p>
            <a:r>
              <a:rPr lang="es-ES" dirty="0"/>
              <a:t>Guía Informativa para Profesionales</a:t>
            </a:r>
            <a:endParaRPr lang="ca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3294112"/>
            <a:ext cx="822960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Acuerdo con la Unión de Periodistas:</a:t>
            </a:r>
            <a:endParaRPr lang="ca-E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35089" y="4437111"/>
            <a:ext cx="8229600" cy="204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Recomendaciones respecto al tratamiento adecuado de la información sobre el suicidio en los medios de comunicación de la </a:t>
            </a:r>
            <a:r>
              <a:rPr lang="es-ES" dirty="0" err="1"/>
              <a:t>Comunitat</a:t>
            </a:r>
            <a:r>
              <a:rPr lang="es-ES" dirty="0"/>
              <a:t> Valenciana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0467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 las Guías de Prevención del Suicidio: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55699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ES" dirty="0"/>
              <a:t> Introducción: Qué es el suicidio?</a:t>
            </a:r>
          </a:p>
          <a:p>
            <a:pPr>
              <a:buFont typeface="Wingdings" pitchFamily="2" charset="2"/>
              <a:buChar char="q"/>
            </a:pPr>
            <a:r>
              <a:rPr lang="es-ES" dirty="0"/>
              <a:t> Mitos sobre el suicidio</a:t>
            </a:r>
          </a:p>
          <a:p>
            <a:pPr>
              <a:buFont typeface="Wingdings" pitchFamily="2" charset="2"/>
              <a:buChar char="q"/>
            </a:pPr>
            <a:r>
              <a:rPr lang="es-ES" dirty="0"/>
              <a:t> Factores de riesgo y protección</a:t>
            </a:r>
          </a:p>
          <a:p>
            <a:pPr>
              <a:buFont typeface="Wingdings" pitchFamily="2" charset="2"/>
              <a:buChar char="q"/>
            </a:pPr>
            <a:r>
              <a:rPr lang="es-ES" dirty="0"/>
              <a:t> Señales de Alarma</a:t>
            </a:r>
          </a:p>
          <a:p>
            <a:pPr>
              <a:buFont typeface="Wingdings" pitchFamily="2" charset="2"/>
              <a:buChar char="q"/>
            </a:pPr>
            <a:r>
              <a:rPr lang="es-ES" dirty="0"/>
              <a:t> Herramientas de detección, intervención y recursos de ayuda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18010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Introducción: Qué es el suicidio?</a:t>
            </a:r>
            <a:br>
              <a:rPr lang="es-ES" dirty="0"/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129614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Definición del suicidio</a:t>
            </a:r>
          </a:p>
          <a:p>
            <a:r>
              <a:rPr lang="es-ES" dirty="0"/>
              <a:t>Presentación de datos relevantes</a:t>
            </a:r>
          </a:p>
          <a:p>
            <a:endParaRPr lang="ca-ES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797434"/>
            <a:ext cx="1525905" cy="18453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39552" y="24974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itchFamily="2" charset="2"/>
              <a:buChar char="q"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Mitos sobre el suicidio</a:t>
            </a:r>
            <a:br>
              <a:rPr lang="es-ES" dirty="0"/>
            </a:br>
            <a:endParaRPr lang="ca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39552" y="3068960"/>
            <a:ext cx="8229600" cy="26642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Clr>
                <a:srgbClr val="C00000"/>
              </a:buClr>
              <a:buFont typeface="Wingdings 2" pitchFamily="18" charset="2"/>
              <a:buChar char=""/>
            </a:pPr>
            <a:r>
              <a:rPr lang="es-ES" sz="6400" dirty="0"/>
              <a:t>“Hablar sobre el suicidio puede incitar a cometerlo”</a:t>
            </a:r>
            <a:endParaRPr lang="ca-ES" sz="6400" dirty="0"/>
          </a:p>
          <a:p>
            <a:pPr>
              <a:lnSpc>
                <a:spcPct val="170000"/>
              </a:lnSpc>
              <a:buClr>
                <a:srgbClr val="C00000"/>
              </a:buClr>
              <a:buFont typeface="Wingdings 2" pitchFamily="18" charset="2"/>
              <a:buChar char=""/>
            </a:pPr>
            <a:r>
              <a:rPr lang="es-ES" sz="6400" dirty="0"/>
              <a:t>“Todo el que se suicida tiene una enfermedad mental”</a:t>
            </a:r>
            <a:endParaRPr lang="ca-ES" sz="6400" dirty="0"/>
          </a:p>
          <a:p>
            <a:pPr>
              <a:lnSpc>
                <a:spcPct val="170000"/>
              </a:lnSpc>
              <a:buClr>
                <a:srgbClr val="C00000"/>
              </a:buClr>
              <a:buFont typeface="Wingdings 2" pitchFamily="18" charset="2"/>
              <a:buChar char=""/>
            </a:pPr>
            <a:r>
              <a:rPr lang="es-ES" sz="6400" dirty="0"/>
              <a:t>“El suicidio no se puede prevenir” </a:t>
            </a:r>
            <a:endParaRPr lang="ca-ES" sz="6400" dirty="0"/>
          </a:p>
          <a:p>
            <a:pPr>
              <a:lnSpc>
                <a:spcPct val="170000"/>
              </a:lnSpc>
              <a:buClr>
                <a:srgbClr val="C00000"/>
              </a:buClr>
              <a:buFont typeface="Wingdings 2" pitchFamily="18" charset="2"/>
              <a:buChar char=""/>
            </a:pPr>
            <a:r>
              <a:rPr lang="es-ES" sz="6400" dirty="0"/>
              <a:t>“Las personas con conductas suicidas son peligrosas”  </a:t>
            </a:r>
            <a:endParaRPr lang="ca-ES" sz="6400" dirty="0"/>
          </a:p>
          <a:p>
            <a:pPr>
              <a:lnSpc>
                <a:spcPct val="170000"/>
              </a:lnSpc>
              <a:buClr>
                <a:srgbClr val="C00000"/>
              </a:buClr>
              <a:buFont typeface="Wingdings 2" pitchFamily="18" charset="2"/>
              <a:buChar char=""/>
            </a:pPr>
            <a:r>
              <a:rPr lang="es-ES" sz="6400" dirty="0"/>
              <a:t>“La mayoría de los suicidios suceden sin advertencia previa”</a:t>
            </a:r>
            <a:endParaRPr lang="ca-ES" sz="6400" dirty="0"/>
          </a:p>
          <a:p>
            <a:pPr>
              <a:lnSpc>
                <a:spcPct val="170000"/>
              </a:lnSpc>
              <a:buClr>
                <a:srgbClr val="C00000"/>
              </a:buClr>
              <a:buFont typeface="Wingdings 2" pitchFamily="18" charset="2"/>
              <a:buChar char=""/>
            </a:pPr>
            <a:r>
              <a:rPr lang="es-ES" sz="6400" dirty="0"/>
              <a:t>“Sólo los psiquiatras pueden prevenir el suicidio”</a:t>
            </a:r>
            <a:endParaRPr lang="ca-ES" sz="6400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84392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Factores de riesgo y protección</a:t>
            </a:r>
            <a:br>
              <a:rPr lang="es-ES" dirty="0"/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13681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Individuales</a:t>
            </a:r>
          </a:p>
          <a:p>
            <a:r>
              <a:rPr lang="es-ES" dirty="0"/>
              <a:t>Familiares y contextuales</a:t>
            </a:r>
          </a:p>
          <a:p>
            <a:endParaRPr lang="ca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31269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itchFamily="2" charset="2"/>
              <a:buChar char="q"/>
            </a:pPr>
            <a:r>
              <a:rPr lang="es-ES" sz="6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Señales de Alarma</a:t>
            </a:r>
          </a:p>
          <a:p>
            <a:pPr algn="l"/>
            <a:br>
              <a:rPr lang="es-ES" dirty="0"/>
            </a:br>
            <a:endParaRPr lang="ca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39552" y="4005064"/>
            <a:ext cx="8229600" cy="13681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Verbales</a:t>
            </a:r>
          </a:p>
          <a:p>
            <a:r>
              <a:rPr lang="es-ES" dirty="0"/>
              <a:t>No verbales</a:t>
            </a:r>
            <a:endParaRPr lang="ca-ES" dirty="0"/>
          </a:p>
        </p:txBody>
      </p:sp>
      <p:pic>
        <p:nvPicPr>
          <p:cNvPr id="8" name="0 Imagen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39547"/>
            <a:ext cx="1242060" cy="10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58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1570186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 de detección, intervención y recursos de ayuda</a:t>
            </a:r>
            <a:br>
              <a:rPr lang="ca-ES" dirty="0"/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1"/>
            <a:ext cx="8229600" cy="295232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3" spcCol="288000">
            <a:normAutofit lnSpcReduction="10000"/>
          </a:bodyPr>
          <a:lstStyle/>
          <a:p>
            <a:pPr marL="0" indent="0">
              <a:buNone/>
            </a:pPr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Profesionales</a:t>
            </a:r>
          </a:p>
          <a:p>
            <a:r>
              <a:rPr lang="es-ES" sz="2800" dirty="0"/>
              <a:t>Entrevista</a:t>
            </a:r>
            <a:endParaRPr lang="ca-ES" sz="2800" dirty="0"/>
          </a:p>
          <a:p>
            <a:r>
              <a:rPr lang="es-ES" sz="2800" dirty="0"/>
              <a:t>Cuestionarios y escalas</a:t>
            </a:r>
            <a:endParaRPr lang="ca-ES" sz="2800" dirty="0"/>
          </a:p>
          <a:p>
            <a:r>
              <a:rPr lang="es-ES" sz="2800" dirty="0"/>
              <a:t>Código suicidio </a:t>
            </a:r>
            <a:endParaRPr lang="ca-ES" sz="2800" dirty="0"/>
          </a:p>
          <a:p>
            <a:pPr marL="0" indent="0" algn="just">
              <a:buNone/>
            </a:pPr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Usuarios y familiares</a:t>
            </a:r>
          </a:p>
          <a:p>
            <a:r>
              <a:rPr lang="es-ES" sz="2800" dirty="0"/>
              <a:t>Cómo actuar</a:t>
            </a:r>
          </a:p>
          <a:p>
            <a:r>
              <a:rPr lang="es-ES" sz="2800" dirty="0"/>
              <a:t>Qué hacer</a:t>
            </a:r>
          </a:p>
          <a:p>
            <a:r>
              <a:rPr lang="es-ES" sz="2800" dirty="0"/>
              <a:t>Con quién contactar</a:t>
            </a:r>
          </a:p>
          <a:p>
            <a:pPr marL="0" indent="0">
              <a:buNone/>
            </a:pPr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</a:t>
            </a:r>
          </a:p>
          <a:p>
            <a:r>
              <a:rPr lang="es-ES" sz="2800" dirty="0"/>
              <a:t>Entrevista</a:t>
            </a:r>
          </a:p>
          <a:p>
            <a:r>
              <a:rPr lang="es-ES" sz="2800" dirty="0"/>
              <a:t>Programas</a:t>
            </a:r>
          </a:p>
          <a:p>
            <a:r>
              <a:rPr lang="es-ES" sz="2800" dirty="0"/>
              <a:t>Estrategias</a:t>
            </a:r>
            <a:r>
              <a:rPr lang="ca-ES" sz="2800" dirty="0"/>
              <a:t> de </a:t>
            </a:r>
            <a:r>
              <a:rPr lang="ca-ES" sz="2800" dirty="0" err="1"/>
              <a:t>actuación</a:t>
            </a:r>
            <a:endParaRPr lang="es-ES" sz="2800" dirty="0"/>
          </a:p>
        </p:txBody>
      </p:sp>
      <p:pic>
        <p:nvPicPr>
          <p:cNvPr id="4" name="3 Imagen" descr="Descripción: Uno, 1, Número, Ranking, Calificación, Negocio, Símbol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" y="2567996"/>
            <a:ext cx="416560" cy="413385"/>
          </a:xfrm>
          <a:prstGeom prst="rect">
            <a:avLst/>
          </a:prstGeom>
          <a:noFill/>
        </p:spPr>
      </p:pic>
      <p:pic>
        <p:nvPicPr>
          <p:cNvPr id="5" name="4 Imagen" descr="Descripción: Dos, 2, Número, Ranking, Calificación, Negocio, Símbol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1" y="3072516"/>
            <a:ext cx="387350" cy="401955"/>
          </a:xfrm>
          <a:prstGeom prst="rect">
            <a:avLst/>
          </a:prstGeom>
          <a:noFill/>
        </p:spPr>
      </p:pic>
      <p:pic>
        <p:nvPicPr>
          <p:cNvPr id="6" name="5 Imagen" descr="Descripción: Tres, 3, Número, Ranking, Calificación, Negoci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" y="3834890"/>
            <a:ext cx="387350" cy="401955"/>
          </a:xfrm>
          <a:prstGeom prst="rect">
            <a:avLst/>
          </a:prstGeom>
          <a:noFill/>
        </p:spPr>
      </p:pic>
      <p:pic>
        <p:nvPicPr>
          <p:cNvPr id="7" name="6 Imagen" descr="Descripción: Uno, 1, Número, Ranking, Calificación, Negocio, Símbol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45477"/>
            <a:ext cx="416560" cy="413385"/>
          </a:xfrm>
          <a:prstGeom prst="rect">
            <a:avLst/>
          </a:prstGeom>
          <a:noFill/>
        </p:spPr>
      </p:pic>
      <p:pic>
        <p:nvPicPr>
          <p:cNvPr id="8" name="7 Imagen" descr="Descripción: Dos, 2, Número, Ranking, Calificación, Negocio, Símbol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36" y="3474471"/>
            <a:ext cx="387350" cy="401955"/>
          </a:xfrm>
          <a:prstGeom prst="rect">
            <a:avLst/>
          </a:prstGeom>
          <a:noFill/>
        </p:spPr>
      </p:pic>
      <p:pic>
        <p:nvPicPr>
          <p:cNvPr id="9" name="8 Imagen" descr="Descripción: Tres, 3, Número, Ranking, Calificación, Negoci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58" y="3876426"/>
            <a:ext cx="387350" cy="401955"/>
          </a:xfrm>
          <a:prstGeom prst="rect">
            <a:avLst/>
          </a:prstGeom>
          <a:noFill/>
        </p:spPr>
      </p:pic>
      <p:pic>
        <p:nvPicPr>
          <p:cNvPr id="10" name="9 Imagen" descr="Descripción: Uno, 1, Número, Ranking, Calificación, Negocio, Símbol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680"/>
            <a:ext cx="416560" cy="413385"/>
          </a:xfrm>
          <a:prstGeom prst="rect">
            <a:avLst/>
          </a:prstGeom>
          <a:noFill/>
        </p:spPr>
      </p:pic>
      <p:pic>
        <p:nvPicPr>
          <p:cNvPr id="11" name="10 Imagen" descr="Descripción: Dos, 2, Número, Ranking, Calificación, Negocio, Símbol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62" y="3042370"/>
            <a:ext cx="387350" cy="401955"/>
          </a:xfrm>
          <a:prstGeom prst="rect">
            <a:avLst/>
          </a:prstGeom>
          <a:noFill/>
        </p:spPr>
      </p:pic>
      <p:pic>
        <p:nvPicPr>
          <p:cNvPr id="12" name="11 Imagen" descr="Descripción: Tres, 3, Número, Ranking, Calificación, Negoci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62" y="3474471"/>
            <a:ext cx="387350" cy="401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77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de ayuda</a:t>
            </a:r>
            <a:endParaRPr lang="ca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Clr>
                <a:schemeClr val="accent3"/>
              </a:buClr>
              <a:buFont typeface="Wide Latin" pitchFamily="18" charset="0"/>
              <a:buChar char="i"/>
            </a:pPr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Generalitat Valenciana</a:t>
            </a:r>
          </a:p>
          <a:p>
            <a:pPr marL="0" indent="0">
              <a:buClr>
                <a:schemeClr val="accent3"/>
              </a:buClr>
              <a:buNone/>
            </a:pPr>
            <a:r>
              <a:rPr lang="es-ES" dirty="0"/>
              <a:t>Plan de prevención del suicidio</a:t>
            </a:r>
          </a:p>
          <a:p>
            <a:pPr marL="0" indent="0">
              <a:buClr>
                <a:schemeClr val="accent3"/>
              </a:buClr>
              <a:buNone/>
            </a:pPr>
            <a:r>
              <a:rPr lang="es-ES" dirty="0"/>
              <a:t>Oficina Autonómica de Salud Mental</a:t>
            </a:r>
          </a:p>
          <a:p>
            <a:pPr>
              <a:buClr>
                <a:schemeClr val="accent3"/>
              </a:buClr>
              <a:buFont typeface="Wide Latin" pitchFamily="18" charset="0"/>
              <a:buChar char="i"/>
            </a:pPr>
            <a:endParaRPr lang="es-ES" dirty="0"/>
          </a:p>
          <a:p>
            <a:pPr>
              <a:buClr>
                <a:schemeClr val="accent3"/>
              </a:buClr>
              <a:buFont typeface="Wide Latin" pitchFamily="18" charset="0"/>
              <a:buChar char="i"/>
            </a:pPr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Asociacionismo</a:t>
            </a:r>
          </a:p>
          <a:p>
            <a:pPr marL="0" indent="0">
              <a:buClr>
                <a:schemeClr val="accent3"/>
              </a:buClr>
              <a:buNone/>
            </a:pPr>
            <a:r>
              <a:rPr lang="es-ES" dirty="0"/>
              <a:t>FEAFES, </a:t>
            </a:r>
            <a:r>
              <a:rPr lang="es-ES" dirty="0" err="1"/>
              <a:t>Federació</a:t>
            </a:r>
            <a:r>
              <a:rPr lang="es-ES" dirty="0"/>
              <a:t> Mental CV, Teléfono de la Esperanza, etc.</a:t>
            </a:r>
          </a:p>
          <a:p>
            <a:pPr>
              <a:buClr>
                <a:schemeClr val="accent3"/>
              </a:buClr>
              <a:buFont typeface="Wide Latin" pitchFamily="18" charset="0"/>
              <a:buChar char="i"/>
            </a:pPr>
            <a:endParaRPr lang="es-ES" dirty="0"/>
          </a:p>
          <a:p>
            <a:pPr>
              <a:buClr>
                <a:schemeClr val="accent3"/>
              </a:buClr>
              <a:buFont typeface="Wide Latin" pitchFamily="18" charset="0"/>
              <a:buChar char="i"/>
            </a:pPr>
            <a:r>
              <a:rPr lang="es-E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App’s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accent3"/>
              </a:buClr>
              <a:buNone/>
            </a:pPr>
            <a:r>
              <a:rPr lang="es-ES" dirty="0" err="1"/>
              <a:t>Prevensuic</a:t>
            </a:r>
            <a:r>
              <a:rPr lang="es-ES" dirty="0"/>
              <a:t> y Más Caminos</a:t>
            </a:r>
          </a:p>
        </p:txBody>
      </p:sp>
    </p:spTree>
    <p:extLst>
      <p:ext uri="{BB962C8B-B14F-4D97-AF65-F5344CB8AC3E}">
        <p14:creationId xmlns:p14="http://schemas.microsoft.com/office/powerpoint/2010/main" val="2457459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s-ES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Acuerdo con la Unión de Periodistas: 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 del documento</a:t>
            </a:r>
            <a:br>
              <a:rPr lang="ca-ES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5569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s-ES" dirty="0"/>
              <a:t>Propuesta de la OMS para los medios de comunicación</a:t>
            </a:r>
          </a:p>
          <a:p>
            <a:pPr>
              <a:buFont typeface="Wingdings" pitchFamily="2" charset="2"/>
              <a:buChar char="q"/>
            </a:pPr>
            <a:r>
              <a:rPr lang="es-ES" dirty="0"/>
              <a:t>Mitos sobre el suicidio</a:t>
            </a:r>
          </a:p>
          <a:p>
            <a:pPr>
              <a:buFont typeface="Wingdings" pitchFamily="2" charset="2"/>
              <a:buChar char="q"/>
            </a:pPr>
            <a:r>
              <a:rPr lang="es-ES" dirty="0"/>
              <a:t>Recomendaciones para mejorar la información</a:t>
            </a:r>
          </a:p>
          <a:p>
            <a:pPr>
              <a:buFont typeface="Wingdings" pitchFamily="2" charset="2"/>
              <a:buChar char="q"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Observatorio de buena praxis</a:t>
            </a:r>
          </a:p>
          <a:p>
            <a:pPr>
              <a:buFont typeface="Wingdings" pitchFamily="2" charset="2"/>
              <a:buChar char="q"/>
            </a:pPr>
            <a:r>
              <a:rPr lang="es-ES" dirty="0"/>
              <a:t>Recursos disponibles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83231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spcBef>
                <a:spcPts val="1200"/>
              </a:spcBef>
              <a:buFont typeface="Wingdings" pitchFamily="2" charset="2"/>
              <a:buChar char="q"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Observatorio de buena praxis</a:t>
            </a:r>
            <a:b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ES" dirty="0"/>
              <a:t>A este observatorio puede dirigirse cualquier persona que considere un trato no responsable del suicidio en los medios de comunicación, redes sociales, internet, a través del email </a:t>
            </a:r>
            <a:r>
              <a:rPr lang="es-ES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salutmental@gva.es</a:t>
            </a:r>
            <a:r>
              <a:rPr lang="es-ES" dirty="0"/>
              <a:t>, citando la información y el medio por el que se ha difundido.</a:t>
            </a:r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5456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clave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59107"/>
            <a:ext cx="8229600" cy="442282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285750" indent="-285750"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Crear una página web de prevención del suicidio y manejo de la conducta suicida en la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Consellería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Sanitat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Universal i Salut Pública, que contenga información y los itinerarios asistenciales de ayuda.</a:t>
            </a:r>
          </a:p>
          <a:p>
            <a:pPr marL="285750" indent="-285750"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Seleccionar y poner a disposición herramientas de información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APPs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, redes sociales, que sean referentes para la información en suicidio.</a:t>
            </a:r>
          </a:p>
          <a:p>
            <a:pPr marL="285750" indent="-285750"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Crear actividades de difusión de información sobre el suicidio y manejo de la conducta suicida para la población general.</a:t>
            </a:r>
          </a:p>
          <a:p>
            <a:pPr marL="285750" indent="-285750"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Desarrollar un acuerdo con los medios de comunicación sobre el trato responsable en los medios de comunicación.</a:t>
            </a:r>
          </a:p>
          <a:p>
            <a:pPr marL="285750" indent="-285750"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Crear un observatorio del suicidio y la conducta suicida.</a:t>
            </a:r>
          </a:p>
          <a:p>
            <a:pPr marL="285750" indent="-285750"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Crear comisiones de coordinación entre Educación y Salud Mental que incluyan la elaboración de talleres específicos para la prevención de la depresión.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5839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dirty="0"/>
              <a:t>ESTRATEGIA 1: PROMOCIÓN  DE LA SALUD MENTAL POSITIVA Y PREVENCIÓN  DEL SUICIDIO</a:t>
            </a:r>
          </a:p>
        </p:txBody>
      </p:sp>
    </p:spTree>
    <p:extLst>
      <p:ext uri="{BB962C8B-B14F-4D97-AF65-F5344CB8AC3E}">
        <p14:creationId xmlns:p14="http://schemas.microsoft.com/office/powerpoint/2010/main" val="1600435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1125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ca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spcBef>
                <a:spcPts val="1200"/>
              </a:spcBef>
              <a:buFont typeface="Wingdings" pitchFamily="2" charset="2"/>
              <a:buChar char="q"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Observatorio de buena praxis</a:t>
            </a:r>
            <a:b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2" b="8782"/>
          <a:stretch/>
        </p:blipFill>
        <p:spPr bwMode="auto">
          <a:xfrm>
            <a:off x="484312" y="1268760"/>
            <a:ext cx="813690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292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de Seguimiento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5839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/>
              <a:t>Grupo de seguimiento formado por un equipo de profesionales multidisciplinar y de distintos ámbitos:</a:t>
            </a:r>
            <a:endParaRPr lang="es-ES" b="1" i="1" dirty="0"/>
          </a:p>
        </p:txBody>
      </p:sp>
      <p:pic>
        <p:nvPicPr>
          <p:cNvPr id="3074" name="Picture 2" descr="Signos De Puntuación, Palabra, Idioma, Aprend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0" b="9625"/>
          <a:stretch/>
        </p:blipFill>
        <p:spPr bwMode="auto">
          <a:xfrm>
            <a:off x="2483768" y="2708920"/>
            <a:ext cx="3947244" cy="261406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2 CuadroTexto"/>
          <p:cNvSpPr txBox="1"/>
          <p:nvPr/>
        </p:nvSpPr>
        <p:spPr>
          <a:xfrm>
            <a:off x="899592" y="2348880"/>
            <a:ext cx="7632848" cy="37856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s-ES" sz="3200" b="1" dirty="0"/>
              <a:t>Medicina Familiar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s-ES" sz="3200" b="1" dirty="0"/>
              <a:t>Enfermería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s-ES" sz="3200" b="1" dirty="0"/>
              <a:t>Psiquiatría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s-ES" sz="3200" b="1" dirty="0"/>
              <a:t>Psicología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s-ES" sz="3200" b="1" dirty="0"/>
              <a:t>Sociología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s-ES" sz="3200" b="1" dirty="0"/>
              <a:t>Derecho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s-ES" sz="3200" b="1" dirty="0"/>
              <a:t>Trabajo Social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s-ES" sz="3200" b="1" dirty="0"/>
              <a:t>Personas usuarias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s-ES" sz="3200" b="1" dirty="0"/>
              <a:t>Familiares, etc.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1401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976438"/>
            <a:ext cx="66675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497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226664-E2D6-C043-B805-EBD91B83C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IDEAS SUICIDAS: R45.8</a:t>
            </a:r>
          </a:p>
          <a:p>
            <a:r>
              <a:rPr lang="es-ES" dirty="0"/>
              <a:t>LESIONES AUTOINFLINGIDAS: X60-X84</a:t>
            </a:r>
          </a:p>
          <a:p>
            <a:endParaRPr lang="es-ES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7015EF9C-A374-A84F-8AD1-D8A9D630C52F}"/>
              </a:ext>
            </a:extLst>
          </p:cNvPr>
          <p:cNvSpPr txBox="1">
            <a:spLocks/>
          </p:cNvSpPr>
          <p:nvPr/>
        </p:nvSpPr>
        <p:spPr>
          <a:xfrm>
            <a:off x="425168" y="476672"/>
            <a:ext cx="8229600" cy="9221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SUICIDIO CIE 10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3036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9A8EE73-CBF7-744F-AD0E-C609CC8890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747236"/>
              </p:ext>
            </p:extLst>
          </p:nvPr>
        </p:nvGraphicFramePr>
        <p:xfrm>
          <a:off x="107504" y="188640"/>
          <a:ext cx="8856984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1957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153" y="239559"/>
            <a:ext cx="7974263" cy="1143000"/>
          </a:xfrm>
        </p:spPr>
        <p:txBody>
          <a:bodyPr>
            <a:normAutofit/>
          </a:bodyPr>
          <a:lstStyle/>
          <a:p>
            <a:r>
              <a:rPr lang="es-ES" dirty="0"/>
              <a:t>Datos de suicidio en CV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535734"/>
              </p:ext>
            </p:extLst>
          </p:nvPr>
        </p:nvGraphicFramePr>
        <p:xfrm>
          <a:off x="701073" y="1406199"/>
          <a:ext cx="7112446" cy="375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2339751" y="5249626"/>
            <a:ext cx="3835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UNIDAD: </a:t>
            </a:r>
            <a:r>
              <a:rPr lang="x-none" dirty="0" err="1"/>
              <a:t>suicidios</a:t>
            </a:r>
            <a:r>
              <a:rPr lang="x-none" dirty="0"/>
              <a:t>/100.000 </a:t>
            </a:r>
            <a:r>
              <a:rPr lang="x-none" dirty="0" err="1"/>
              <a:t>habitantes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3549410" y="5728015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FUENTE: INE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8472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624437"/>
              </p:ext>
            </p:extLst>
          </p:nvPr>
        </p:nvGraphicFramePr>
        <p:xfrm>
          <a:off x="473453" y="59577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2339752" y="5121734"/>
            <a:ext cx="3835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UNIDAD: </a:t>
            </a:r>
            <a:r>
              <a:rPr lang="x-none" dirty="0" err="1"/>
              <a:t>suicidios</a:t>
            </a:r>
            <a:r>
              <a:rPr lang="x-none" dirty="0"/>
              <a:t>/100.000 </a:t>
            </a:r>
            <a:r>
              <a:rPr lang="x-none" dirty="0" err="1"/>
              <a:t>habitantes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3549410" y="5728015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FUENTE: INE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915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clave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4210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171450" indent="-171450"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Mejorar el instrumento </a:t>
            </a:r>
            <a:r>
              <a:rPr lang="es-E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screening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relacionado con el riesgo de suicidio para Mujeres víctimas de violencia de género.</a:t>
            </a:r>
          </a:p>
          <a:p>
            <a:pPr marL="171450" indent="-171450"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Desarrollar sistemas de registro con la especificidad del suicidio y la conducta suicida.</a:t>
            </a:r>
          </a:p>
          <a:p>
            <a:pPr marL="171450" indent="-171450"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Crear espacios de colaboración entre Educación y Salud Mental que incluyan protocolos de detección.</a:t>
            </a:r>
          </a:p>
          <a:p>
            <a:pPr marL="171450" indent="-171450"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Mejorar </a:t>
            </a:r>
            <a:r>
              <a:rPr lang="es-E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screening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depresión dentro del programa del anciano.</a:t>
            </a:r>
          </a:p>
          <a:p>
            <a:pPr marL="171450" indent="-171450"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_tradn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Mejorar la vinculación de las personas sin hogar con los servicios de salud.</a:t>
            </a:r>
          </a:p>
          <a:p>
            <a:pPr marL="171450" indent="-171450"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Desarrollar protocolos de actuación sobre </a:t>
            </a:r>
            <a:r>
              <a:rPr lang="es-E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Bullying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y </a:t>
            </a:r>
            <a:r>
              <a:rPr lang="es-E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Ciberbullying</a:t>
            </a:r>
            <a:r>
              <a:rPr lang="es-E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r>
              <a:rPr lang="es-ES_tradn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Mejorar la detección de las personas con problemas de salud mental a través de protocolos de atención de calidad de personas con trastornos depresivos, problemas de salud mental graves, TLP, y  adicciones.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Identificar a las personas  con riesgo de suicidio  en la historia clínica electrónica.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Identificar los puntos negros de suicidio utilizados por la población de la Comunidad Valenciana a través de una línea de investigación.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Crear la mesa de lucha para la erradicación del estigma de  los problemas de salud mental.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5839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ESTRATEGIA 2: DETECCIÓN DEL RIESGO DE CONDUCTA SUICIDA</a:t>
            </a:r>
          </a:p>
        </p:txBody>
      </p:sp>
      <p:pic>
        <p:nvPicPr>
          <p:cNvPr id="5" name="0 Imagen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12976"/>
            <a:ext cx="1242060" cy="10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8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clave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4210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Implantar protocolos de atención para las personas con conducta suicida en las Unidades de Salud Mental y Unidades de Salud Mental Infanto-Juvenil.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Identificar a las personas por medio de un código de suicidio, que generará una atención en los servicios de salud mental antes de 72 horas a través de la historia clínica.</a:t>
            </a:r>
            <a:endParaRPr lang="es-ES_tradnl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Vincular el riesgo de suicido detectado en mujeres a la detección de violencia de género.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Elaborar un plan de seguridad  para las personas con  conductas suicidas incluido en la historia clínica informatizada  de acceso para  todos los niveles de atención sanitario.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Implantar protocolos de atención en las Unidades de Salud Mental para la atención a las personas supervivientes del suicidio.</a:t>
            </a:r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5839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ESTRATEGIA 3: MANEJO DE LA CONDUCTA SUICIDA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1" t="78923" r="60276" b="5628"/>
          <a:stretch/>
        </p:blipFill>
        <p:spPr bwMode="auto">
          <a:xfrm>
            <a:off x="6804248" y="5157192"/>
            <a:ext cx="1330472" cy="10714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11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clave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4210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Desarrollar acciones formativas para profesionales  sanitarios de Atención Primaria, Emergencias y salud mental  dirigidas a la detección precoz y  la atención de las personas con conductas suicidas.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Desarrollar actividades formativas dirigidas a profesionales de Atención Primaria para la mejora de la detección de problemas de depresión en la población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infanto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-adolescente.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5839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ESTRATEGIA 4: FORMACIÓN </a:t>
            </a:r>
          </a:p>
        </p:txBody>
      </p:sp>
    </p:spTree>
    <p:extLst>
      <p:ext uri="{BB962C8B-B14F-4D97-AF65-F5344CB8AC3E}">
        <p14:creationId xmlns:p14="http://schemas.microsoft.com/office/powerpoint/2010/main" val="387711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clave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4210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Desarrollar un registro específico para la elaboración de un plan de seguridad para las personas con conductas suicidas.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Desarrollar un sistema especifico para el código suicidio en la historia clínica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Potenciar líneas de investigación sobre factores de riesgo, factores protectores, medios letales…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5839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ESTRATEGIA 5: SISTEMAS DE INFORMACIÓN E INVESTIGACIÓN EPIDEMIOLÓGICA</a:t>
            </a: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1525905" cy="1845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11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SUICIDIO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5839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DETECCIÓN DEL RIESGO DE SUICIDIO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17452" r="25001" b="15337"/>
          <a:stretch/>
        </p:blipFill>
        <p:spPr bwMode="auto">
          <a:xfrm>
            <a:off x="2486353" y="2060575"/>
            <a:ext cx="419352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7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SUICIDIO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5839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DIAGNÓSTICOS</a:t>
            </a:r>
          </a:p>
        </p:txBody>
      </p:sp>
      <p:graphicFrame>
        <p:nvGraphicFramePr>
          <p:cNvPr id="7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779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1332</Words>
  <Application>Microsoft Macintosh PowerPoint</Application>
  <PresentationFormat>Presentación en pantalla (4:3)</PresentationFormat>
  <Paragraphs>187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Calibri</vt:lpstr>
      <vt:lpstr>Times New Roman</vt:lpstr>
      <vt:lpstr>Wide Latin</vt:lpstr>
      <vt:lpstr>Wingdings</vt:lpstr>
      <vt:lpstr>Wingdings 2</vt:lpstr>
      <vt:lpstr>Tema de Office</vt:lpstr>
      <vt:lpstr>El Plan de Prevención del suicidio y manejo de la conducta suicida</vt:lpstr>
      <vt:lpstr>La elaboración del plan</vt:lpstr>
      <vt:lpstr>Estrategias clave</vt:lpstr>
      <vt:lpstr>Estrategias clave</vt:lpstr>
      <vt:lpstr>Estrategias clave</vt:lpstr>
      <vt:lpstr>Estrategias clave</vt:lpstr>
      <vt:lpstr>Estrategias clave</vt:lpstr>
      <vt:lpstr>CÓDIGO SUICIDIO</vt:lpstr>
      <vt:lpstr>CÓDIGO SUICIDIO</vt:lpstr>
      <vt:lpstr>CÓDIGO SUICIDIO</vt:lpstr>
      <vt:lpstr>CÓDIGO SUICIDIO</vt:lpstr>
      <vt:lpstr>CÓDIGO SUICIDIO</vt:lpstr>
      <vt:lpstr>CÓDIGO SUICIDIO</vt:lpstr>
      <vt:lpstr>CÓDIGO SUICIDIO</vt:lpstr>
      <vt:lpstr>Promoción y prevención</vt:lpstr>
      <vt:lpstr>Promoción y prevención</vt:lpstr>
      <vt:lpstr>Presentación de PowerPoint</vt:lpstr>
      <vt:lpstr>Presentación de PowerPoint</vt:lpstr>
      <vt:lpstr>Presentación de PowerPoint</vt:lpstr>
      <vt:lpstr>Promoción y prevención</vt:lpstr>
      <vt:lpstr>Promoción y prevención</vt:lpstr>
      <vt:lpstr>Guías de Prevención:</vt:lpstr>
      <vt:lpstr>Estructura de las Guías de Prevención del Suicidio:</vt:lpstr>
      <vt:lpstr> Introducción: Qué es el suicidio? </vt:lpstr>
      <vt:lpstr> Factores de riesgo y protección </vt:lpstr>
      <vt:lpstr>Herramientas de detección, intervención y recursos de ayuda </vt:lpstr>
      <vt:lpstr>Recursos de ayuda</vt:lpstr>
      <vt:lpstr>Acuerdo con la Unión de Periodistas: contenido del documento </vt:lpstr>
      <vt:lpstr>Observatorio de buena praxis </vt:lpstr>
      <vt:lpstr>Observatorio de buena praxis </vt:lpstr>
      <vt:lpstr>Grupo de Seguimiento</vt:lpstr>
      <vt:lpstr>Presentación de PowerPoint</vt:lpstr>
      <vt:lpstr>Presentación de PowerPoint</vt:lpstr>
      <vt:lpstr>Presentación de PowerPoint</vt:lpstr>
      <vt:lpstr>Datos de suicidio en CV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Guías de Prevención del Suicidio</dc:title>
  <dc:creator>BENIMELI NAVARRO, EUGENIA</dc:creator>
  <cp:lastModifiedBy>LAURA BORREDA</cp:lastModifiedBy>
  <cp:revision>50</cp:revision>
  <dcterms:created xsi:type="dcterms:W3CDTF">2018-02-28T11:52:56Z</dcterms:created>
  <dcterms:modified xsi:type="dcterms:W3CDTF">2022-09-18T10:22:13Z</dcterms:modified>
</cp:coreProperties>
</file>